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9" r:id="rId4"/>
    <p:sldId id="270" r:id="rId5"/>
    <p:sldId id="271" r:id="rId6"/>
    <p:sldId id="273" r:id="rId7"/>
    <p:sldId id="274" r:id="rId8"/>
    <p:sldId id="275" r:id="rId9"/>
    <p:sldId id="276" r:id="rId10"/>
    <p:sldId id="272" r:id="rId11"/>
    <p:sldId id="277" r:id="rId12"/>
    <p:sldId id="278" r:id="rId13"/>
    <p:sldId id="280" r:id="rId14"/>
    <p:sldId id="279" r:id="rId15"/>
    <p:sldId id="281" r:id="rId16"/>
    <p:sldId id="267" r:id="rId17"/>
    <p:sldId id="282" r:id="rId18"/>
    <p:sldId id="283" r:id="rId19"/>
    <p:sldId id="260" r:id="rId20"/>
    <p:sldId id="268" r:id="rId21"/>
    <p:sldId id="286" r:id="rId22"/>
    <p:sldId id="285" r:id="rId23"/>
    <p:sldId id="284"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2/28/2016</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2/28/2016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02127"/>
            <a:ext cx="7315200" cy="4031873"/>
          </a:xfrm>
          <a:prstGeom prst="rect">
            <a:avLst/>
          </a:prstGeom>
          <a:solidFill>
            <a:schemeClr val="tx1">
              <a:lumMod val="25000"/>
              <a:lumOff val="75000"/>
            </a:schemeClr>
          </a:solidFill>
          <a:ln>
            <a:noFill/>
          </a:ln>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rPr>
              <a:t>“Which two </a:t>
            </a:r>
            <a:r>
              <a:rPr lang="en-US" sz="5400" b="1" dirty="0">
                <a:ln w="50800"/>
              </a:rPr>
              <a:t>m</a:t>
            </a:r>
            <a:r>
              <a:rPr lang="en-US" sz="5400" b="1" dirty="0" smtClean="0">
                <a:ln w="50800"/>
              </a:rPr>
              <a:t>en did not see death?”</a:t>
            </a:r>
          </a:p>
          <a:p>
            <a:pPr algn="ctr"/>
            <a:endParaRPr lang="en-US" sz="5400" b="1" dirty="0">
              <a:ln w="50800"/>
            </a:endParaRPr>
          </a:p>
          <a:p>
            <a:pPr algn="ctr"/>
            <a:r>
              <a:rPr lang="en-US" sz="4000" b="1" cap="none" spc="0" dirty="0" smtClean="0">
                <a:ln w="50800"/>
                <a:effectLst/>
              </a:rPr>
              <a:t>Bible Literacy Project</a:t>
            </a:r>
          </a:p>
          <a:p>
            <a:pPr algn="ctr"/>
            <a:endParaRPr lang="en-US" sz="5400" b="1" cap="none" spc="0" dirty="0" smtClean="0">
              <a:ln w="50800"/>
              <a:effectLst/>
            </a:endParaRPr>
          </a:p>
        </p:txBody>
      </p:sp>
    </p:spTree>
    <p:extLst>
      <p:ext uri="{BB962C8B-B14F-4D97-AF65-F5344CB8AC3E}">
        <p14:creationId xmlns:p14="http://schemas.microsoft.com/office/powerpoint/2010/main" val="3191509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Titles of books/movies/poems:</a:t>
            </a:r>
          </a:p>
          <a:p>
            <a:r>
              <a:rPr lang="en-US" sz="3200" dirty="0" smtClean="0"/>
              <a:t>Alas, Babylon</a:t>
            </a:r>
          </a:p>
          <a:p>
            <a:r>
              <a:rPr lang="en-US" sz="3200" dirty="0" smtClean="0"/>
              <a:t>East of Eden</a:t>
            </a:r>
          </a:p>
          <a:p>
            <a:r>
              <a:rPr lang="en-US" sz="3200" dirty="0" smtClean="0"/>
              <a:t>The Grapes of Wrath</a:t>
            </a:r>
          </a:p>
          <a:p>
            <a:r>
              <a:rPr lang="en-US" sz="3200" dirty="0" smtClean="0"/>
              <a:t>The 6</a:t>
            </a:r>
            <a:r>
              <a:rPr lang="en-US" sz="3200" baseline="30000" dirty="0" smtClean="0"/>
              <a:t>th</a:t>
            </a:r>
            <a:r>
              <a:rPr lang="en-US" sz="3200" dirty="0" smtClean="0"/>
              <a:t> Day</a:t>
            </a:r>
          </a:p>
          <a:p>
            <a:r>
              <a:rPr lang="en-US" sz="3200" dirty="0" smtClean="0"/>
              <a:t>Brother, Where Art Thou?</a:t>
            </a:r>
          </a:p>
          <a:p>
            <a:r>
              <a:rPr lang="en-US" sz="3200" dirty="0" smtClean="0"/>
              <a:t>The Road Less Travelled</a:t>
            </a:r>
          </a:p>
          <a:p>
            <a:endParaRPr lang="en-US" sz="3200" dirty="0"/>
          </a:p>
        </p:txBody>
      </p:sp>
    </p:spTree>
    <p:extLst>
      <p:ext uri="{BB962C8B-B14F-4D97-AF65-F5344CB8AC3E}">
        <p14:creationId xmlns:p14="http://schemas.microsoft.com/office/powerpoint/2010/main" val="428026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Characters:</a:t>
            </a:r>
          </a:p>
          <a:p>
            <a:r>
              <a:rPr lang="en-US" sz="3200" dirty="0" smtClean="0"/>
              <a:t>Animal Farm – Moses the raven</a:t>
            </a:r>
          </a:p>
          <a:p>
            <a:r>
              <a:rPr lang="en-US" sz="3200" dirty="0" smtClean="0"/>
              <a:t>Great Expectations – Abel Magwitch</a:t>
            </a:r>
          </a:p>
          <a:p>
            <a:r>
              <a:rPr lang="en-US" sz="3200" dirty="0" smtClean="0"/>
              <a:t>Cry, the Beloved Country - Absalom</a:t>
            </a:r>
            <a:endParaRPr lang="en-US" sz="3200" dirty="0"/>
          </a:p>
        </p:txBody>
      </p:sp>
    </p:spTree>
    <p:extLst>
      <p:ext uri="{BB962C8B-B14F-4D97-AF65-F5344CB8AC3E}">
        <p14:creationId xmlns:p14="http://schemas.microsoft.com/office/powerpoint/2010/main" val="362801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Quotes:</a:t>
            </a:r>
          </a:p>
          <a:p>
            <a:r>
              <a:rPr lang="en-US" sz="3200" dirty="0" smtClean="0"/>
              <a:t>To Kill a Mockingbird - “Let the dead bury their dead”</a:t>
            </a:r>
          </a:p>
          <a:p>
            <a:r>
              <a:rPr lang="en-US" sz="3200" dirty="0" smtClean="0"/>
              <a:t>Brave New World – “Suffer the little children” </a:t>
            </a:r>
          </a:p>
          <a:p>
            <a:r>
              <a:rPr lang="en-US" sz="3200" dirty="0" smtClean="0"/>
              <a:t>Longfellow – “Wild with the winds of September, Wrestled the trees of the forest, as Jacob of old with the angel.”</a:t>
            </a:r>
            <a:endParaRPr lang="en-US" sz="3200" dirty="0"/>
          </a:p>
        </p:txBody>
      </p:sp>
    </p:spTree>
    <p:extLst>
      <p:ext uri="{BB962C8B-B14F-4D97-AF65-F5344CB8AC3E}">
        <p14:creationId xmlns:p14="http://schemas.microsoft.com/office/powerpoint/2010/main" val="261923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our country</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“It is impossible to rightly govern the world without God and the Bible” – George Washington</a:t>
            </a:r>
          </a:p>
          <a:p>
            <a:pPr marL="114300" indent="0">
              <a:buNone/>
            </a:pPr>
            <a:endParaRPr lang="en-US" sz="3200" dirty="0"/>
          </a:p>
          <a:p>
            <a:pPr marL="114300" indent="0">
              <a:buNone/>
            </a:pPr>
            <a:r>
              <a:rPr lang="en-US" sz="3200" dirty="0" smtClean="0"/>
              <a:t>“It may seem strange that any men should dare to ask a just God’s assistance in wringing their bread from the sweat of other men’s faces, but let us judge not, that we be not judged.” – Abraham Lincoln</a:t>
            </a:r>
            <a:endParaRPr lang="en-US" sz="3200" dirty="0"/>
          </a:p>
        </p:txBody>
      </p:sp>
    </p:spTree>
    <p:extLst>
      <p:ext uri="{BB962C8B-B14F-4D97-AF65-F5344CB8AC3E}">
        <p14:creationId xmlns:p14="http://schemas.microsoft.com/office/powerpoint/2010/main" val="70153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Quote from a teacher</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“You can teach excerpts from the Koran.  You can teach from Buddhism, from New Age stuff.  You can do all those things.  Teachers will teach things like “The Exorcist” in class, and then you can’t teach the Bible?  That’s ridiculous!”</a:t>
            </a:r>
            <a:endParaRPr lang="en-US" sz="3200" dirty="0"/>
          </a:p>
        </p:txBody>
      </p:sp>
    </p:spTree>
    <p:extLst>
      <p:ext uri="{BB962C8B-B14F-4D97-AF65-F5344CB8AC3E}">
        <p14:creationId xmlns:p14="http://schemas.microsoft.com/office/powerpoint/2010/main" val="3372635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Bible Literacy</a:t>
            </a:r>
            <a:endParaRPr lang="en-US" dirty="0"/>
          </a:p>
        </p:txBody>
      </p:sp>
      <p:sp>
        <p:nvSpPr>
          <p:cNvPr id="3" name="Content Placeholder 2"/>
          <p:cNvSpPr>
            <a:spLocks noGrp="1"/>
          </p:cNvSpPr>
          <p:nvPr>
            <p:ph idx="1"/>
          </p:nvPr>
        </p:nvSpPr>
        <p:spPr/>
        <p:txBody>
          <a:bodyPr>
            <a:normAutofit/>
          </a:bodyPr>
          <a:lstStyle/>
          <a:p>
            <a:r>
              <a:rPr lang="en-US" sz="3200" dirty="0" smtClean="0"/>
              <a:t>We all have a responsibility to increase our Bible knowledge</a:t>
            </a:r>
          </a:p>
          <a:p>
            <a:r>
              <a:rPr lang="en-US" sz="3200" dirty="0" smtClean="0"/>
              <a:t>We must teach the younger generation!</a:t>
            </a:r>
          </a:p>
          <a:p>
            <a:r>
              <a:rPr lang="en-US" sz="3200" dirty="0" smtClean="0"/>
              <a:t>We must recognize the influence of the Bible in day-to-day life and appreciate it!</a:t>
            </a:r>
            <a:endParaRPr lang="en-US" sz="3200" dirty="0"/>
          </a:p>
        </p:txBody>
      </p:sp>
    </p:spTree>
    <p:extLst>
      <p:ext uri="{BB962C8B-B14F-4D97-AF65-F5344CB8AC3E}">
        <p14:creationId xmlns:p14="http://schemas.microsoft.com/office/powerpoint/2010/main" val="292177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Enoch – Genesis 5:21-24</a:t>
            </a:r>
            <a:endParaRPr lang="en-US" dirty="0"/>
          </a:p>
        </p:txBody>
      </p:sp>
      <p:sp>
        <p:nvSpPr>
          <p:cNvPr id="3" name="Content Placeholder 2"/>
          <p:cNvSpPr>
            <a:spLocks noGrp="1"/>
          </p:cNvSpPr>
          <p:nvPr>
            <p:ph idx="1"/>
          </p:nvPr>
        </p:nvSpPr>
        <p:spPr/>
        <p:txBody>
          <a:bodyPr>
            <a:normAutofit/>
          </a:bodyPr>
          <a:lstStyle/>
          <a:p>
            <a:pPr marL="114300" indent="0">
              <a:buNone/>
            </a:pPr>
            <a:r>
              <a:rPr lang="en-US" sz="3000" baseline="30000" dirty="0"/>
              <a:t> </a:t>
            </a:r>
            <a:r>
              <a:rPr lang="en-US" sz="3000" dirty="0"/>
              <a:t>Enoch lived sixty-five years, and begot Methuselah. </a:t>
            </a:r>
            <a:r>
              <a:rPr lang="en-US" sz="3000" baseline="30000" dirty="0"/>
              <a:t>22 </a:t>
            </a:r>
            <a:r>
              <a:rPr lang="en-US" sz="3000" dirty="0"/>
              <a:t>After he begot Methuselah, Enoch walked with God three hundred years, and had sons and daughters. </a:t>
            </a:r>
            <a:r>
              <a:rPr lang="en-US" sz="3000" baseline="30000" dirty="0"/>
              <a:t>23 </a:t>
            </a:r>
            <a:r>
              <a:rPr lang="en-US" sz="3000" dirty="0"/>
              <a:t>So all the days of Enoch were three hundred and sixty-five years. </a:t>
            </a:r>
            <a:r>
              <a:rPr lang="en-US" sz="3000" baseline="30000" dirty="0"/>
              <a:t>24 </a:t>
            </a:r>
            <a:r>
              <a:rPr lang="en-US" sz="3000" dirty="0"/>
              <a:t>And Enoch walked with God; and he </a:t>
            </a:r>
            <a:r>
              <a:rPr lang="en-US" sz="3000" i="1" dirty="0"/>
              <a:t>was</a:t>
            </a:r>
            <a:r>
              <a:rPr lang="en-US" sz="3000" dirty="0"/>
              <a:t> not, </a:t>
            </a:r>
            <a:r>
              <a:rPr lang="en-US" sz="3000" u="sng" dirty="0"/>
              <a:t>for God took him</a:t>
            </a:r>
            <a:r>
              <a:rPr lang="en-US" sz="3000" dirty="0"/>
              <a:t>.</a:t>
            </a:r>
            <a:endParaRPr lang="en-US" sz="3000" dirty="0"/>
          </a:p>
        </p:txBody>
      </p:sp>
    </p:spTree>
    <p:extLst>
      <p:ext uri="{BB962C8B-B14F-4D97-AF65-F5344CB8AC3E}">
        <p14:creationId xmlns:p14="http://schemas.microsoft.com/office/powerpoint/2010/main" val="2662210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Enoch - Jude 14-15</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a:t>Now Enoch, the seventh from Adam, prophesied about these men also, saying, “Behold, the Lord comes with ten thousands of His saints, </a:t>
            </a:r>
            <a:r>
              <a:rPr lang="en-US" sz="3000" baseline="30000" dirty="0"/>
              <a:t>15 </a:t>
            </a:r>
            <a:r>
              <a:rPr lang="en-US" sz="3000" dirty="0"/>
              <a:t>to execute judgment on all, to convict all who are ungodly among them of all their ungodly deeds which they have committed in an ungodly way, and of all the harsh things which ungodly sinners have spoken against Him.”</a:t>
            </a:r>
          </a:p>
        </p:txBody>
      </p:sp>
    </p:spTree>
    <p:extLst>
      <p:ext uri="{BB962C8B-B14F-4D97-AF65-F5344CB8AC3E}">
        <p14:creationId xmlns:p14="http://schemas.microsoft.com/office/powerpoint/2010/main" val="3716914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Enoch – Hebrews 11:5-6</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a:t>By faith Enoch was taken away so that </a:t>
            </a:r>
            <a:r>
              <a:rPr lang="en-US" sz="3000" u="sng" dirty="0"/>
              <a:t>he did not see death</a:t>
            </a:r>
            <a:r>
              <a:rPr lang="en-US" sz="3000" dirty="0"/>
              <a:t>, “and was not found, because God had taken him”; </a:t>
            </a:r>
            <a:r>
              <a:rPr lang="en-US" sz="3000" dirty="0" smtClean="0"/>
              <a:t>for </a:t>
            </a:r>
            <a:r>
              <a:rPr lang="en-US" sz="3000" dirty="0"/>
              <a:t>before he was taken he had this testimony, that he pleased God. </a:t>
            </a:r>
            <a:r>
              <a:rPr lang="en-US" sz="3000" baseline="30000" dirty="0"/>
              <a:t>6 </a:t>
            </a:r>
            <a:r>
              <a:rPr lang="en-US" sz="3000" dirty="0"/>
              <a:t>But without faith </a:t>
            </a:r>
            <a:r>
              <a:rPr lang="en-US" sz="3000" i="1" dirty="0"/>
              <a:t>it is</a:t>
            </a:r>
            <a:r>
              <a:rPr lang="en-US" sz="3000" dirty="0"/>
              <a:t> impossible to please </a:t>
            </a:r>
            <a:r>
              <a:rPr lang="en-US" sz="3000" i="1" dirty="0"/>
              <a:t>Him,</a:t>
            </a:r>
            <a:r>
              <a:rPr lang="en-US" sz="3000" dirty="0"/>
              <a:t> for he who comes to God must believe that He is, and </a:t>
            </a:r>
            <a:r>
              <a:rPr lang="en-US" sz="3000" i="1" dirty="0"/>
              <a:t>that</a:t>
            </a:r>
            <a:r>
              <a:rPr lang="en-US" sz="3000" dirty="0"/>
              <a:t> He is a rewarder of those who diligently seek Him.</a:t>
            </a:r>
          </a:p>
        </p:txBody>
      </p:sp>
    </p:spTree>
    <p:extLst>
      <p:ext uri="{BB962C8B-B14F-4D97-AF65-F5344CB8AC3E}">
        <p14:creationId xmlns:p14="http://schemas.microsoft.com/office/powerpoint/2010/main" val="1286785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Enoch</a:t>
            </a:r>
            <a:endParaRPr lang="en-US" dirty="0"/>
          </a:p>
        </p:txBody>
      </p:sp>
      <p:sp>
        <p:nvSpPr>
          <p:cNvPr id="3" name="Content Placeholder 2"/>
          <p:cNvSpPr>
            <a:spLocks noGrp="1"/>
          </p:cNvSpPr>
          <p:nvPr>
            <p:ph idx="1"/>
          </p:nvPr>
        </p:nvSpPr>
        <p:spPr>
          <a:xfrm>
            <a:off x="457200" y="1600200"/>
            <a:ext cx="7620000" cy="1828800"/>
          </a:xfrm>
          <a:solidFill>
            <a:schemeClr val="accent1"/>
          </a:solidFill>
        </p:spPr>
        <p:txBody>
          <a:bodyPr>
            <a:normAutofit/>
          </a:bodyPr>
          <a:lstStyle/>
          <a:p>
            <a:r>
              <a:rPr lang="en-US" sz="3200" dirty="0" smtClean="0"/>
              <a:t>1)  Walked </a:t>
            </a:r>
            <a:r>
              <a:rPr lang="en-US" sz="3200" dirty="0" smtClean="0"/>
              <a:t>with God</a:t>
            </a:r>
          </a:p>
          <a:p>
            <a:r>
              <a:rPr lang="en-US" sz="3200" dirty="0" smtClean="0"/>
              <a:t>2)  Taught others </a:t>
            </a:r>
            <a:r>
              <a:rPr lang="en-US" sz="3200" dirty="0" smtClean="0"/>
              <a:t>about </a:t>
            </a:r>
            <a:r>
              <a:rPr lang="en-US" sz="3200" dirty="0" smtClean="0"/>
              <a:t>God</a:t>
            </a:r>
          </a:p>
          <a:p>
            <a:r>
              <a:rPr lang="en-US" sz="3200" dirty="0" smtClean="0"/>
              <a:t>3)  Taken by God without seeing death</a:t>
            </a:r>
            <a:endParaRPr lang="en-US" sz="3200" dirty="0"/>
          </a:p>
        </p:txBody>
      </p:sp>
    </p:spTree>
    <p:extLst>
      <p:ext uri="{BB962C8B-B14F-4D97-AF65-F5344CB8AC3E}">
        <p14:creationId xmlns:p14="http://schemas.microsoft.com/office/powerpoint/2010/main" val="3179403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600200"/>
            <a:ext cx="7620000" cy="1828800"/>
          </a:xfrm>
          <a:solidFill>
            <a:schemeClr val="accent1"/>
          </a:solidFill>
        </p:spPr>
        <p:txBody>
          <a:bodyPr>
            <a:normAutofit/>
          </a:bodyPr>
          <a:lstStyle/>
          <a:p>
            <a:pPr marL="114300" indent="0">
              <a:buNone/>
            </a:pPr>
            <a:r>
              <a:rPr lang="en-US" sz="5000" b="1" dirty="0" smtClean="0"/>
              <a:t>Enoch</a:t>
            </a:r>
            <a:r>
              <a:rPr lang="en-US" sz="4000" dirty="0" smtClean="0"/>
              <a:t> (Genesis 5:24)</a:t>
            </a:r>
          </a:p>
          <a:p>
            <a:pPr marL="114300" indent="0">
              <a:buNone/>
            </a:pPr>
            <a:r>
              <a:rPr lang="en-US" sz="5000" b="1" dirty="0" smtClean="0"/>
              <a:t>Elijah</a:t>
            </a:r>
            <a:r>
              <a:rPr lang="en-US" sz="4000" dirty="0" smtClean="0"/>
              <a:t> (2 Kings 2:11)</a:t>
            </a:r>
            <a:endParaRPr lang="en-US" sz="4000" dirty="0"/>
          </a:p>
        </p:txBody>
      </p:sp>
    </p:spTree>
    <p:extLst>
      <p:ext uri="{BB962C8B-B14F-4D97-AF65-F5344CB8AC3E}">
        <p14:creationId xmlns:p14="http://schemas.microsoft.com/office/powerpoint/2010/main" val="1509699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Elijah – 2 Kings 2:1, 3</a:t>
            </a:r>
            <a:endParaRPr lang="en-US" dirty="0"/>
          </a:p>
        </p:txBody>
      </p:sp>
      <p:sp>
        <p:nvSpPr>
          <p:cNvPr id="3" name="Content Placeholder 2"/>
          <p:cNvSpPr>
            <a:spLocks noGrp="1"/>
          </p:cNvSpPr>
          <p:nvPr>
            <p:ph idx="1"/>
          </p:nvPr>
        </p:nvSpPr>
        <p:spPr>
          <a:xfrm>
            <a:off x="457200" y="1447800"/>
            <a:ext cx="7620000" cy="4800600"/>
          </a:xfrm>
        </p:spPr>
        <p:txBody>
          <a:bodyPr/>
          <a:lstStyle/>
          <a:p>
            <a:pPr marL="114300" indent="0">
              <a:buNone/>
            </a:pPr>
            <a:r>
              <a:rPr lang="en-US" sz="3000" dirty="0"/>
              <a:t>And it came to pass, when the </a:t>
            </a:r>
            <a:r>
              <a:rPr lang="en-US" sz="3000" cap="small" dirty="0"/>
              <a:t>Lord</a:t>
            </a:r>
            <a:r>
              <a:rPr lang="en-US" sz="3000" dirty="0"/>
              <a:t> was about to take up Elijah into heaven by a whirlwind, that Elijah went with Elisha from Gilgal</a:t>
            </a:r>
            <a:r>
              <a:rPr lang="en-US" sz="3000" dirty="0" smtClean="0"/>
              <a:t>.</a:t>
            </a:r>
          </a:p>
          <a:p>
            <a:pPr marL="114300" indent="0">
              <a:buNone/>
            </a:pPr>
            <a:r>
              <a:rPr lang="en-US" sz="3000" dirty="0" smtClean="0"/>
              <a:t> </a:t>
            </a:r>
          </a:p>
          <a:p>
            <a:pPr marL="114300" indent="0">
              <a:buNone/>
            </a:pPr>
            <a:r>
              <a:rPr lang="en-US" sz="3000" baseline="30000" dirty="0" smtClean="0"/>
              <a:t>3</a:t>
            </a:r>
            <a:r>
              <a:rPr lang="en-US" sz="3000" baseline="30000" dirty="0"/>
              <a:t> </a:t>
            </a:r>
            <a:r>
              <a:rPr lang="en-US" sz="3000" dirty="0"/>
              <a:t>Now the sons of the prophets who </a:t>
            </a:r>
            <a:r>
              <a:rPr lang="en-US" sz="3000" i="1" dirty="0"/>
              <a:t>were</a:t>
            </a:r>
            <a:r>
              <a:rPr lang="en-US" sz="3000" dirty="0"/>
              <a:t> at Bethel came out to Elisha, and said to him, “Do you know that the </a:t>
            </a:r>
            <a:r>
              <a:rPr lang="en-US" sz="3000" cap="small" dirty="0"/>
              <a:t>Lord</a:t>
            </a:r>
            <a:r>
              <a:rPr lang="en-US" sz="3000" dirty="0"/>
              <a:t> will take away your master from over you today</a:t>
            </a:r>
            <a:r>
              <a:rPr lang="en-US" sz="3000" dirty="0" smtClean="0"/>
              <a:t>?”  And </a:t>
            </a:r>
            <a:r>
              <a:rPr lang="en-US" sz="3000" dirty="0"/>
              <a:t>he said, “Yes, I know; keep silent!”</a:t>
            </a:r>
          </a:p>
          <a:p>
            <a:pPr marL="114300" indent="0">
              <a:buNone/>
            </a:pPr>
            <a:endParaRPr lang="en-US" dirty="0"/>
          </a:p>
        </p:txBody>
      </p:sp>
    </p:spTree>
    <p:extLst>
      <p:ext uri="{BB962C8B-B14F-4D97-AF65-F5344CB8AC3E}">
        <p14:creationId xmlns:p14="http://schemas.microsoft.com/office/powerpoint/2010/main" val="548319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 2 Kings 2:9</a:t>
            </a:r>
            <a:endParaRPr lang="en-US" dirty="0"/>
          </a:p>
        </p:txBody>
      </p:sp>
      <p:sp>
        <p:nvSpPr>
          <p:cNvPr id="3" name="Content Placeholder 2"/>
          <p:cNvSpPr>
            <a:spLocks noGrp="1"/>
          </p:cNvSpPr>
          <p:nvPr>
            <p:ph idx="1"/>
          </p:nvPr>
        </p:nvSpPr>
        <p:spPr>
          <a:xfrm>
            <a:off x="457200" y="1600200"/>
            <a:ext cx="7620000" cy="2819400"/>
          </a:xfrm>
        </p:spPr>
        <p:txBody>
          <a:bodyPr/>
          <a:lstStyle/>
          <a:p>
            <a:pPr marL="114300" indent="0">
              <a:buNone/>
            </a:pPr>
            <a:r>
              <a:rPr lang="en-US" sz="3000" dirty="0"/>
              <a:t>And so it was, when they had crossed over, that Elijah said to Elisha, “Ask! What may I do for you, before I am taken away from you?”</a:t>
            </a:r>
          </a:p>
          <a:p>
            <a:pPr marL="114300" indent="0">
              <a:buNone/>
            </a:pPr>
            <a:r>
              <a:rPr lang="en-US" sz="3000" dirty="0"/>
              <a:t>Elisha said, “Please let a double portion of your spirit be upon me.”</a:t>
            </a:r>
          </a:p>
          <a:p>
            <a:pPr marL="114300" indent="0">
              <a:buNone/>
            </a:pPr>
            <a:endParaRPr lang="en-US" dirty="0"/>
          </a:p>
        </p:txBody>
      </p:sp>
    </p:spTree>
    <p:extLst>
      <p:ext uri="{BB962C8B-B14F-4D97-AF65-F5344CB8AC3E}">
        <p14:creationId xmlns:p14="http://schemas.microsoft.com/office/powerpoint/2010/main" val="3503103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 – 2 Kings 2:11</a:t>
            </a:r>
            <a:endParaRPr lang="en-US" dirty="0"/>
          </a:p>
        </p:txBody>
      </p:sp>
      <p:sp>
        <p:nvSpPr>
          <p:cNvPr id="3" name="Content Placeholder 2"/>
          <p:cNvSpPr>
            <a:spLocks noGrp="1"/>
          </p:cNvSpPr>
          <p:nvPr>
            <p:ph idx="1"/>
          </p:nvPr>
        </p:nvSpPr>
        <p:spPr>
          <a:xfrm>
            <a:off x="457200" y="1600200"/>
            <a:ext cx="7620000" cy="2590800"/>
          </a:xfrm>
        </p:spPr>
        <p:txBody>
          <a:bodyPr>
            <a:normAutofit/>
          </a:bodyPr>
          <a:lstStyle/>
          <a:p>
            <a:pPr marL="114300" indent="0">
              <a:buNone/>
            </a:pPr>
            <a:r>
              <a:rPr lang="en-US" sz="3000" dirty="0"/>
              <a:t>Then it happened, as they continued on and talked, that suddenly a </a:t>
            </a:r>
            <a:r>
              <a:rPr lang="en-US" sz="3000" u="sng" dirty="0"/>
              <a:t>chariot of fire </a:t>
            </a:r>
            <a:r>
              <a:rPr lang="en-US" sz="3000" i="1" dirty="0"/>
              <a:t>appeared</a:t>
            </a:r>
            <a:r>
              <a:rPr lang="en-US" sz="3000" dirty="0"/>
              <a:t> with horses of fire, and separated the two of them; and Elijah went up by a whirlwind into heaven.</a:t>
            </a:r>
            <a:endParaRPr lang="en-US" sz="3000" dirty="0"/>
          </a:p>
        </p:txBody>
      </p:sp>
    </p:spTree>
    <p:extLst>
      <p:ext uri="{BB962C8B-B14F-4D97-AF65-F5344CB8AC3E}">
        <p14:creationId xmlns:p14="http://schemas.microsoft.com/office/powerpoint/2010/main" val="3545553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Elijah</a:t>
            </a:r>
            <a:endParaRPr lang="en-US" dirty="0"/>
          </a:p>
        </p:txBody>
      </p:sp>
      <p:sp>
        <p:nvSpPr>
          <p:cNvPr id="3" name="Content Placeholder 2"/>
          <p:cNvSpPr>
            <a:spLocks noGrp="1"/>
          </p:cNvSpPr>
          <p:nvPr>
            <p:ph idx="1"/>
          </p:nvPr>
        </p:nvSpPr>
        <p:spPr>
          <a:xfrm>
            <a:off x="457200" y="1600200"/>
            <a:ext cx="7620000" cy="1828800"/>
          </a:xfrm>
          <a:solidFill>
            <a:schemeClr val="accent1"/>
          </a:solidFill>
        </p:spPr>
        <p:txBody>
          <a:bodyPr>
            <a:normAutofit/>
          </a:bodyPr>
          <a:lstStyle/>
          <a:p>
            <a:r>
              <a:rPr lang="en-US" sz="3200" dirty="0" smtClean="0"/>
              <a:t>1)  4</a:t>
            </a:r>
            <a:r>
              <a:rPr lang="en-US" sz="3200" baseline="30000" dirty="0" smtClean="0"/>
              <a:t>th</a:t>
            </a:r>
            <a:r>
              <a:rPr lang="en-US" sz="3200" dirty="0" smtClean="0"/>
              <a:t> most referenced Old Testament character in the New Testament</a:t>
            </a:r>
          </a:p>
          <a:p>
            <a:r>
              <a:rPr lang="en-US" sz="3200" dirty="0" smtClean="0"/>
              <a:t>2) Taken </a:t>
            </a:r>
            <a:r>
              <a:rPr lang="en-US" sz="3200" dirty="0"/>
              <a:t>by a chariot of fire into heaven</a:t>
            </a:r>
          </a:p>
          <a:p>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4269776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200" dirty="0" smtClean="0"/>
              <a:t>Bible Literacy is very important for different reasons:</a:t>
            </a:r>
          </a:p>
          <a:p>
            <a:pPr lvl="1"/>
            <a:r>
              <a:rPr lang="en-US" sz="3000" dirty="0" smtClean="0"/>
              <a:t>It gives us a fuller understanding of the Scriptures and the arguments made by the Lord and the writers of the New Testament</a:t>
            </a:r>
          </a:p>
          <a:p>
            <a:pPr lvl="1"/>
            <a:endParaRPr lang="en-US" sz="3000" dirty="0" smtClean="0"/>
          </a:p>
          <a:p>
            <a:pPr lvl="1"/>
            <a:r>
              <a:rPr lang="en-US" sz="3000" dirty="0" smtClean="0"/>
              <a:t>It gives us a fuller understanding and appreciation of the world around us</a:t>
            </a:r>
          </a:p>
          <a:p>
            <a:pPr lvl="1"/>
            <a:r>
              <a:rPr lang="en-US" sz="3000" dirty="0" smtClean="0"/>
              <a:t>(1981 movie – Chariots of Fire)</a:t>
            </a:r>
            <a:endParaRPr lang="en-US" sz="3000" dirty="0"/>
          </a:p>
        </p:txBody>
      </p:sp>
    </p:spTree>
    <p:extLst>
      <p:ext uri="{BB962C8B-B14F-4D97-AF65-F5344CB8AC3E}">
        <p14:creationId xmlns:p14="http://schemas.microsoft.com/office/powerpoint/2010/main" val="20212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324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Literacy Project</a:t>
            </a:r>
            <a:endParaRPr lang="en-US" dirty="0"/>
          </a:p>
        </p:txBody>
      </p:sp>
      <p:sp>
        <p:nvSpPr>
          <p:cNvPr id="3" name="Content Placeholder 2"/>
          <p:cNvSpPr>
            <a:spLocks noGrp="1"/>
          </p:cNvSpPr>
          <p:nvPr>
            <p:ph idx="1"/>
          </p:nvPr>
        </p:nvSpPr>
        <p:spPr/>
        <p:txBody>
          <a:bodyPr>
            <a:normAutofit/>
          </a:bodyPr>
          <a:lstStyle/>
          <a:p>
            <a:r>
              <a:rPr lang="en-US" sz="3200" dirty="0" smtClean="0"/>
              <a:t>Established in 2001 as a non-profit group</a:t>
            </a:r>
          </a:p>
          <a:p>
            <a:r>
              <a:rPr lang="en-US" sz="3200" dirty="0" smtClean="0"/>
              <a:t>Textbook – </a:t>
            </a:r>
            <a:r>
              <a:rPr lang="en-US" sz="3200" i="1" dirty="0" smtClean="0"/>
              <a:t>The Bible and its Influence</a:t>
            </a:r>
            <a:r>
              <a:rPr lang="en-US" sz="3200" dirty="0" smtClean="0"/>
              <a:t> – published in 2005 and updated in 2011</a:t>
            </a:r>
          </a:p>
          <a:p>
            <a:r>
              <a:rPr lang="en-US" sz="3200" dirty="0" smtClean="0"/>
              <a:t>Texas has adopted legislation allowing for a course in high school</a:t>
            </a:r>
          </a:p>
          <a:p>
            <a:r>
              <a:rPr lang="en-US" sz="3200" dirty="0" smtClean="0"/>
              <a:t>Little traction gained since my first encounter about 2012</a:t>
            </a:r>
            <a:endParaRPr lang="en-US" sz="3200" dirty="0" smtClean="0"/>
          </a:p>
          <a:p>
            <a:endParaRPr lang="en-US" sz="3200" dirty="0"/>
          </a:p>
        </p:txBody>
      </p:sp>
    </p:spTree>
    <p:extLst>
      <p:ext uri="{BB962C8B-B14F-4D97-AF65-F5344CB8AC3E}">
        <p14:creationId xmlns:p14="http://schemas.microsoft.com/office/powerpoint/2010/main" val="72464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a:t>
            </a:r>
            <a:endParaRPr lang="en-US" dirty="0"/>
          </a:p>
        </p:txBody>
      </p:sp>
      <p:sp>
        <p:nvSpPr>
          <p:cNvPr id="3" name="Content Placeholder 2"/>
          <p:cNvSpPr>
            <a:spLocks noGrp="1"/>
          </p:cNvSpPr>
          <p:nvPr>
            <p:ph idx="1"/>
          </p:nvPr>
        </p:nvSpPr>
        <p:spPr/>
        <p:txBody>
          <a:bodyPr>
            <a:normAutofit/>
          </a:bodyPr>
          <a:lstStyle/>
          <a:p>
            <a:r>
              <a:rPr lang="en-US" sz="3200" dirty="0" smtClean="0"/>
              <a:t>Research was conducted by a Gallop Survey in 2004 in 10 states to determine the Bible Literacy of teenagers.</a:t>
            </a:r>
          </a:p>
          <a:p>
            <a:endParaRPr lang="en-US" sz="3200" dirty="0"/>
          </a:p>
          <a:p>
            <a:r>
              <a:rPr lang="en-US" sz="3200" dirty="0" smtClean="0"/>
              <a:t>The results……</a:t>
            </a:r>
            <a:endParaRPr lang="en-US" sz="3200" dirty="0"/>
          </a:p>
        </p:txBody>
      </p:sp>
    </p:spTree>
    <p:extLst>
      <p:ext uri="{BB962C8B-B14F-4D97-AF65-F5344CB8AC3E}">
        <p14:creationId xmlns:p14="http://schemas.microsoft.com/office/powerpoint/2010/main" val="408451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smtClean="0"/>
              <a:t>Good News</a:t>
            </a:r>
            <a:endParaRPr lang="en-US" dirty="0"/>
          </a:p>
        </p:txBody>
      </p:sp>
      <p:sp>
        <p:nvSpPr>
          <p:cNvPr id="3" name="Content Placeholder 2"/>
          <p:cNvSpPr>
            <a:spLocks noGrp="1"/>
          </p:cNvSpPr>
          <p:nvPr>
            <p:ph idx="1"/>
          </p:nvPr>
        </p:nvSpPr>
        <p:spPr>
          <a:xfrm>
            <a:off x="457200" y="1066800"/>
            <a:ext cx="7620000" cy="5181600"/>
          </a:xfrm>
        </p:spPr>
        <p:txBody>
          <a:bodyPr>
            <a:normAutofit/>
          </a:bodyPr>
          <a:lstStyle/>
          <a:p>
            <a:pPr marL="114300" indent="0">
              <a:buNone/>
            </a:pPr>
            <a:r>
              <a:rPr lang="en-US" sz="3200" dirty="0" smtClean="0"/>
              <a:t>Strong numbers of American teens recognize the basic meaning of widely used Christian terms:</a:t>
            </a:r>
          </a:p>
          <a:p>
            <a:pPr marL="114300" indent="0">
              <a:buNone/>
            </a:pPr>
            <a:endParaRPr lang="en-US" sz="3200" dirty="0" smtClean="0"/>
          </a:p>
          <a:p>
            <a:r>
              <a:rPr lang="en-US" sz="3000" dirty="0" smtClean="0"/>
              <a:t>Easter</a:t>
            </a:r>
          </a:p>
          <a:p>
            <a:r>
              <a:rPr lang="en-US" sz="3000" dirty="0" smtClean="0"/>
              <a:t>Adam and Eve</a:t>
            </a:r>
          </a:p>
          <a:p>
            <a:r>
              <a:rPr lang="en-US" sz="3000" dirty="0" smtClean="0"/>
              <a:t>Moses</a:t>
            </a:r>
          </a:p>
          <a:p>
            <a:r>
              <a:rPr lang="en-US" sz="3000" dirty="0" smtClean="0"/>
              <a:t>The Golden Rule</a:t>
            </a:r>
          </a:p>
          <a:p>
            <a:r>
              <a:rPr lang="en-US" sz="3000" dirty="0" smtClean="0"/>
              <a:t>The Good Samaritan</a:t>
            </a:r>
            <a:endParaRPr lang="en-US" sz="3000" dirty="0"/>
          </a:p>
        </p:txBody>
      </p:sp>
    </p:spTree>
    <p:extLst>
      <p:ext uri="{BB962C8B-B14F-4D97-AF65-F5344CB8AC3E}">
        <p14:creationId xmlns:p14="http://schemas.microsoft.com/office/powerpoint/2010/main" val="261076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News</a:t>
            </a:r>
            <a:endParaRPr lang="en-US" dirty="0"/>
          </a:p>
        </p:txBody>
      </p:sp>
      <p:sp>
        <p:nvSpPr>
          <p:cNvPr id="3" name="Content Placeholder 2"/>
          <p:cNvSpPr>
            <a:spLocks noGrp="1"/>
          </p:cNvSpPr>
          <p:nvPr>
            <p:ph idx="1"/>
          </p:nvPr>
        </p:nvSpPr>
        <p:spPr/>
        <p:txBody>
          <a:bodyPr>
            <a:normAutofit/>
          </a:bodyPr>
          <a:lstStyle/>
          <a:p>
            <a:r>
              <a:rPr lang="en-US" sz="3200" dirty="0" smtClean="0"/>
              <a:t>However, only a minority of American teenagers appear to be Bible Literate – a level defined by High School English teachers as necessary to a good education.</a:t>
            </a:r>
            <a:endParaRPr lang="en-US" sz="3200" dirty="0"/>
          </a:p>
        </p:txBody>
      </p:sp>
    </p:spTree>
    <p:extLst>
      <p:ext uri="{BB962C8B-B14F-4D97-AF65-F5344CB8AC3E}">
        <p14:creationId xmlns:p14="http://schemas.microsoft.com/office/powerpoint/2010/main" val="3376486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Stats</a:t>
            </a:r>
            <a:endParaRPr lang="en-US" dirty="0"/>
          </a:p>
        </p:txBody>
      </p:sp>
      <p:sp>
        <p:nvSpPr>
          <p:cNvPr id="3" name="Content Placeholder 2"/>
          <p:cNvSpPr>
            <a:spLocks noGrp="1"/>
          </p:cNvSpPr>
          <p:nvPr>
            <p:ph idx="1"/>
          </p:nvPr>
        </p:nvSpPr>
        <p:spPr>
          <a:xfrm>
            <a:off x="457200" y="1219200"/>
            <a:ext cx="7620000" cy="4800600"/>
          </a:xfrm>
        </p:spPr>
        <p:txBody>
          <a:bodyPr>
            <a:normAutofit lnSpcReduction="10000"/>
          </a:bodyPr>
          <a:lstStyle/>
          <a:p>
            <a:r>
              <a:rPr lang="en-US" sz="3200" dirty="0" smtClean="0"/>
              <a:t>Fewer than half knew what happened at the wedding at Cana</a:t>
            </a:r>
          </a:p>
          <a:p>
            <a:r>
              <a:rPr lang="en-US" sz="3200" dirty="0" smtClean="0"/>
              <a:t>Two-thirds could not correctly identify a quotation from the Sermon on the Mount from four choices or explain what happened on the Damascus Road</a:t>
            </a:r>
          </a:p>
          <a:p>
            <a:r>
              <a:rPr lang="en-US" sz="3200" dirty="0" smtClean="0"/>
              <a:t>One-fourth believed the phrase “David was King of the Jews” was false</a:t>
            </a:r>
          </a:p>
          <a:p>
            <a:r>
              <a:rPr lang="en-US" sz="3200" dirty="0" smtClean="0"/>
              <a:t>One in ten believed Moses was an Apostle of Jesus Christ</a:t>
            </a:r>
            <a:endParaRPr lang="en-US" sz="3200" dirty="0"/>
          </a:p>
        </p:txBody>
      </p:sp>
    </p:spTree>
    <p:extLst>
      <p:ext uri="{BB962C8B-B14F-4D97-AF65-F5344CB8AC3E}">
        <p14:creationId xmlns:p14="http://schemas.microsoft.com/office/powerpoint/2010/main" val="362203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Reasons for Bible Literacy</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1)  The Bible often uses itself to develop arguments and base teachings.</a:t>
            </a:r>
          </a:p>
          <a:p>
            <a:pPr marL="628650" indent="-514350">
              <a:buAutoNum type="arabicParenR"/>
            </a:pPr>
            <a:endParaRPr lang="en-US" sz="3200" dirty="0"/>
          </a:p>
          <a:p>
            <a:pPr marL="114300" indent="0">
              <a:buNone/>
            </a:pPr>
            <a:endParaRPr lang="en-US" sz="3200" dirty="0" smtClean="0"/>
          </a:p>
          <a:p>
            <a:pPr marL="114300" indent="0">
              <a:buNone/>
            </a:pPr>
            <a:endParaRPr lang="en-US" sz="3200" dirty="0" smtClean="0"/>
          </a:p>
          <a:p>
            <a:pPr marL="114300" indent="0">
              <a:buNone/>
            </a:pPr>
            <a:r>
              <a:rPr lang="en-US" sz="3200" dirty="0" smtClean="0"/>
              <a:t>2)  Our world is filled with references and allusions to the Bible</a:t>
            </a:r>
            <a:endParaRPr lang="en-US" sz="3200" dirty="0"/>
          </a:p>
        </p:txBody>
      </p:sp>
      <p:sp>
        <p:nvSpPr>
          <p:cNvPr id="4" name="TextBox 3"/>
          <p:cNvSpPr txBox="1"/>
          <p:nvPr/>
        </p:nvSpPr>
        <p:spPr>
          <a:xfrm>
            <a:off x="609600" y="2885182"/>
            <a:ext cx="6934200" cy="1077218"/>
          </a:xfrm>
          <a:prstGeom prst="rect">
            <a:avLst/>
          </a:prstGeom>
          <a:solidFill>
            <a:schemeClr val="accent1"/>
          </a:solidFill>
        </p:spPr>
        <p:txBody>
          <a:bodyPr wrap="square" rtlCol="0">
            <a:spAutoFit/>
          </a:bodyPr>
          <a:lstStyle/>
          <a:p>
            <a:r>
              <a:rPr lang="en-US" sz="3200" dirty="0" smtClean="0"/>
              <a:t>In Matthew alone:  Sodom &amp; Gomorrah, David and the </a:t>
            </a:r>
            <a:r>
              <a:rPr lang="en-US" sz="3200" dirty="0" err="1" smtClean="0"/>
              <a:t>Shewbread</a:t>
            </a:r>
            <a:r>
              <a:rPr lang="en-US" sz="3200" dirty="0" smtClean="0"/>
              <a:t>,  Jonah</a:t>
            </a:r>
            <a:endParaRPr lang="en-US" sz="3200" dirty="0"/>
          </a:p>
        </p:txBody>
      </p:sp>
    </p:spTree>
    <p:extLst>
      <p:ext uri="{BB962C8B-B14F-4D97-AF65-F5344CB8AC3E}">
        <p14:creationId xmlns:p14="http://schemas.microsoft.com/office/powerpoint/2010/main" val="148069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853</TotalTime>
  <Words>835</Words>
  <Application>Microsoft Office PowerPoint</Application>
  <PresentationFormat>On-screen Show (4:3)</PresentationFormat>
  <Paragraphs>94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PowerPoint Presentation</vt:lpstr>
      <vt:lpstr>Answer</vt:lpstr>
      <vt:lpstr>PowerPoint Presentation</vt:lpstr>
      <vt:lpstr>Bible Literacy Project</vt:lpstr>
      <vt:lpstr>Stats</vt:lpstr>
      <vt:lpstr>Good News</vt:lpstr>
      <vt:lpstr>Bad News</vt:lpstr>
      <vt:lpstr>Stats</vt:lpstr>
      <vt:lpstr>Two Reasons for Bible Literacy</vt:lpstr>
      <vt:lpstr>Examples</vt:lpstr>
      <vt:lpstr>Examples</vt:lpstr>
      <vt:lpstr>Examples</vt:lpstr>
      <vt:lpstr>Examples from our country</vt:lpstr>
      <vt:lpstr>Great Quote from a teacher</vt:lpstr>
      <vt:lpstr>Importance of Bible Literacy</vt:lpstr>
      <vt:lpstr>Enoch – Genesis 5:21-24</vt:lpstr>
      <vt:lpstr>Enoch - Jude 14-15</vt:lpstr>
      <vt:lpstr>Enoch – Hebrews 11:5-6</vt:lpstr>
      <vt:lpstr>Enoch</vt:lpstr>
      <vt:lpstr>Elijah – 2 Kings 2:1, 3</vt:lpstr>
      <vt:lpstr>Elijah – 2 Kings 2:9</vt:lpstr>
      <vt:lpstr>Elijah – 2 Kings 2:11</vt:lpstr>
      <vt:lpstr>Elijah</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90</cp:revision>
  <dcterms:created xsi:type="dcterms:W3CDTF">2006-08-16T00:00:00Z</dcterms:created>
  <dcterms:modified xsi:type="dcterms:W3CDTF">2016-02-28T19:58:09Z</dcterms:modified>
</cp:coreProperties>
</file>