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79" r:id="rId2"/>
    <p:sldId id="281" r:id="rId3"/>
    <p:sldId id="282" r:id="rId4"/>
    <p:sldId id="283" r:id="rId5"/>
    <p:sldId id="285" r:id="rId6"/>
    <p:sldId id="287" r:id="rId7"/>
    <p:sldId id="288" r:id="rId8"/>
    <p:sldId id="289" r:id="rId9"/>
    <p:sldId id="290" r:id="rId10"/>
    <p:sldId id="291" r:id="rId11"/>
    <p:sldId id="294" r:id="rId12"/>
    <p:sldId id="293" r:id="rId13"/>
    <p:sldId id="295" r:id="rId14"/>
    <p:sldId id="296" r:id="rId15"/>
    <p:sldId id="297" r:id="rId16"/>
    <p:sldId id="298" r:id="rId17"/>
    <p:sldId id="299" r:id="rId18"/>
    <p:sldId id="309" r:id="rId19"/>
    <p:sldId id="300" r:id="rId20"/>
    <p:sldId id="301" r:id="rId21"/>
    <p:sldId id="302" r:id="rId22"/>
    <p:sldId id="303" r:id="rId23"/>
    <p:sldId id="304" r:id="rId24"/>
    <p:sldId id="305" r:id="rId25"/>
    <p:sldId id="306" r:id="rId26"/>
    <p:sldId id="308" r:id="rId2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3/18/2017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3/18/2017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3/18/2017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543800" cy="2060575"/>
          </a:xfrm>
        </p:spPr>
        <p:txBody>
          <a:bodyPr/>
          <a:lstStyle/>
          <a:p>
            <a:pPr algn="ctr"/>
            <a:r>
              <a:rPr lang="en-US" dirty="0" smtClean="0"/>
              <a:t>Witness for Christ?</a:t>
            </a:r>
            <a:endParaRPr lang="en-US" dirty="0"/>
          </a:p>
        </p:txBody>
      </p:sp>
      <p:sp>
        <p:nvSpPr>
          <p:cNvPr id="3" name="Subtitle 2"/>
          <p:cNvSpPr>
            <a:spLocks noGrp="1"/>
          </p:cNvSpPr>
          <p:nvPr>
            <p:ph type="subTitle" idx="1"/>
          </p:nvPr>
        </p:nvSpPr>
        <p:spPr>
          <a:xfrm>
            <a:off x="1066800" y="4114800"/>
            <a:ext cx="6400800" cy="685800"/>
          </a:xfrm>
        </p:spPr>
        <p:txBody>
          <a:bodyPr>
            <a:normAutofit/>
          </a:bodyPr>
          <a:lstStyle/>
          <a:p>
            <a:pPr algn="ctr"/>
            <a:r>
              <a:rPr lang="en-US" sz="3200" dirty="0" smtClean="0"/>
              <a:t>Christian Living </a:t>
            </a:r>
            <a:endParaRPr lang="en-US" sz="3200" dirty="0"/>
          </a:p>
        </p:txBody>
      </p:sp>
    </p:spTree>
    <p:extLst>
      <p:ext uri="{BB962C8B-B14F-4D97-AF65-F5344CB8AC3E}">
        <p14:creationId xmlns:p14="http://schemas.microsoft.com/office/powerpoint/2010/main" val="3805350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2:32</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This Jesus God has raised up, of which we are all </a:t>
            </a:r>
            <a:r>
              <a:rPr lang="en-US" sz="3200" b="1" u="sng" dirty="0"/>
              <a:t>witnesses</a:t>
            </a:r>
            <a:r>
              <a:rPr lang="en-US" sz="3200" dirty="0"/>
              <a:t>. </a:t>
            </a:r>
            <a:endParaRPr lang="en-US" sz="3200" dirty="0"/>
          </a:p>
        </p:txBody>
      </p:sp>
    </p:spTree>
    <p:extLst>
      <p:ext uri="{BB962C8B-B14F-4D97-AF65-F5344CB8AC3E}">
        <p14:creationId xmlns:p14="http://schemas.microsoft.com/office/powerpoint/2010/main" val="1571198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5:30-32</a:t>
            </a:r>
            <a:endParaRPr lang="en-US" dirty="0"/>
          </a:p>
        </p:txBody>
      </p:sp>
      <p:sp>
        <p:nvSpPr>
          <p:cNvPr id="3" name="Content Placeholder 2"/>
          <p:cNvSpPr>
            <a:spLocks noGrp="1"/>
          </p:cNvSpPr>
          <p:nvPr>
            <p:ph idx="1"/>
          </p:nvPr>
        </p:nvSpPr>
        <p:spPr>
          <a:xfrm>
            <a:off x="457200" y="1600200"/>
            <a:ext cx="7620000" cy="3657600"/>
          </a:xfrm>
        </p:spPr>
        <p:txBody>
          <a:bodyPr>
            <a:normAutofit/>
          </a:bodyPr>
          <a:lstStyle/>
          <a:p>
            <a:pPr marL="114300" indent="0">
              <a:buNone/>
            </a:pPr>
            <a:r>
              <a:rPr lang="en-US" sz="3000" dirty="0"/>
              <a:t>The God of our fathers raised up Jesus whom you murdered by hanging on a tree. </a:t>
            </a:r>
            <a:r>
              <a:rPr lang="en-US" sz="3000" b="1" baseline="30000" dirty="0"/>
              <a:t>31 </a:t>
            </a:r>
            <a:r>
              <a:rPr lang="en-US" sz="3000" dirty="0"/>
              <a:t>Him God has exalted to His right hand </a:t>
            </a:r>
            <a:r>
              <a:rPr lang="en-US" sz="3000" i="1" dirty="0"/>
              <a:t>to be</a:t>
            </a:r>
            <a:r>
              <a:rPr lang="en-US" sz="3000" dirty="0"/>
              <a:t> Prince and Savior, to give repentance to Israel and forgiveness of sins. </a:t>
            </a:r>
            <a:r>
              <a:rPr lang="en-US" sz="3000" b="1" baseline="30000" dirty="0"/>
              <a:t>32 </a:t>
            </a:r>
            <a:r>
              <a:rPr lang="en-US" sz="3000" dirty="0"/>
              <a:t>And we are His </a:t>
            </a:r>
            <a:r>
              <a:rPr lang="en-US" sz="3000" b="1" u="sng" dirty="0"/>
              <a:t>witnesses</a:t>
            </a:r>
            <a:r>
              <a:rPr lang="en-US" sz="3000" dirty="0"/>
              <a:t> to these things, and </a:t>
            </a:r>
            <a:r>
              <a:rPr lang="en-US" sz="3000" i="1" dirty="0"/>
              <a:t>so</a:t>
            </a:r>
            <a:r>
              <a:rPr lang="en-US" sz="3000" dirty="0"/>
              <a:t> also </a:t>
            </a:r>
            <a:r>
              <a:rPr lang="en-US" sz="3000" i="1" dirty="0"/>
              <a:t>is</a:t>
            </a:r>
            <a:r>
              <a:rPr lang="en-US" sz="3000" dirty="0"/>
              <a:t> the Holy Spirit whom God has given to those who obey Him.”</a:t>
            </a:r>
            <a:endParaRPr lang="en-US" sz="3000" dirty="0"/>
          </a:p>
        </p:txBody>
      </p:sp>
    </p:spTree>
    <p:extLst>
      <p:ext uri="{BB962C8B-B14F-4D97-AF65-F5344CB8AC3E}">
        <p14:creationId xmlns:p14="http://schemas.microsoft.com/office/powerpoint/2010/main" val="2356873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5:1</a:t>
            </a:r>
            <a:endParaRPr lang="en-US" dirty="0"/>
          </a:p>
        </p:txBody>
      </p:sp>
      <p:sp>
        <p:nvSpPr>
          <p:cNvPr id="3" name="Content Placeholder 2"/>
          <p:cNvSpPr>
            <a:spLocks noGrp="1"/>
          </p:cNvSpPr>
          <p:nvPr>
            <p:ph idx="1"/>
          </p:nvPr>
        </p:nvSpPr>
        <p:spPr>
          <a:xfrm>
            <a:off x="457200" y="1600200"/>
            <a:ext cx="7620000" cy="2133600"/>
          </a:xfrm>
        </p:spPr>
        <p:txBody>
          <a:bodyPr>
            <a:normAutofit/>
          </a:bodyPr>
          <a:lstStyle/>
          <a:p>
            <a:pPr marL="114300" indent="0">
              <a:buNone/>
            </a:pPr>
            <a:r>
              <a:rPr lang="en-US" sz="3000" dirty="0"/>
              <a:t>The elders who are among you I exhort, I who am a fellow elder and a </a:t>
            </a:r>
            <a:r>
              <a:rPr lang="en-US" sz="3000" b="1" u="sng" dirty="0"/>
              <a:t>witness</a:t>
            </a:r>
            <a:r>
              <a:rPr lang="en-US" sz="3000" dirty="0"/>
              <a:t> of the sufferings of Christ, and also a partaker of the glory that will be revealed</a:t>
            </a:r>
            <a:endParaRPr lang="en-US" sz="3000" dirty="0"/>
          </a:p>
        </p:txBody>
      </p:sp>
    </p:spTree>
    <p:extLst>
      <p:ext uri="{BB962C8B-B14F-4D97-AF65-F5344CB8AC3E}">
        <p14:creationId xmlns:p14="http://schemas.microsoft.com/office/powerpoint/2010/main" val="1398302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Apostle Paul?</a:t>
            </a:r>
            <a:endParaRPr lang="en-US" dirty="0"/>
          </a:p>
        </p:txBody>
      </p:sp>
      <p:sp>
        <p:nvSpPr>
          <p:cNvPr id="3" name="Content Placeholder 2"/>
          <p:cNvSpPr>
            <a:spLocks noGrp="1"/>
          </p:cNvSpPr>
          <p:nvPr>
            <p:ph idx="1"/>
          </p:nvPr>
        </p:nvSpPr>
        <p:spPr>
          <a:xfrm>
            <a:off x="457200" y="1600200"/>
            <a:ext cx="7620000" cy="1981200"/>
          </a:xfrm>
        </p:spPr>
        <p:txBody>
          <a:bodyPr>
            <a:normAutofit/>
          </a:bodyPr>
          <a:lstStyle/>
          <a:p>
            <a:r>
              <a:rPr lang="en-US" sz="3200" dirty="0" smtClean="0"/>
              <a:t>The Apostle Paul was not an eyewitness to the events of the life of Jesus,  Would he still consider himself a witness?</a:t>
            </a:r>
            <a:endParaRPr lang="en-US" sz="3200" dirty="0"/>
          </a:p>
        </p:txBody>
      </p:sp>
    </p:spTree>
    <p:extLst>
      <p:ext uri="{BB962C8B-B14F-4D97-AF65-F5344CB8AC3E}">
        <p14:creationId xmlns:p14="http://schemas.microsoft.com/office/powerpoint/2010/main" val="3720395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15:1</a:t>
            </a:r>
            <a:endParaRPr lang="en-US" dirty="0"/>
          </a:p>
        </p:txBody>
      </p:sp>
      <p:sp>
        <p:nvSpPr>
          <p:cNvPr id="3" name="Content Placeholder 2"/>
          <p:cNvSpPr>
            <a:spLocks noGrp="1"/>
          </p:cNvSpPr>
          <p:nvPr>
            <p:ph idx="1"/>
          </p:nvPr>
        </p:nvSpPr>
        <p:spPr>
          <a:xfrm>
            <a:off x="457200" y="1600200"/>
            <a:ext cx="7620000" cy="1676400"/>
          </a:xfrm>
        </p:spPr>
        <p:txBody>
          <a:bodyPr>
            <a:normAutofit/>
          </a:bodyPr>
          <a:lstStyle/>
          <a:p>
            <a:pPr marL="114300" indent="0">
              <a:buNone/>
            </a:pPr>
            <a:r>
              <a:rPr lang="en-US" sz="3200" dirty="0"/>
              <a:t>Moreover, brethren, I </a:t>
            </a:r>
            <a:r>
              <a:rPr lang="en-US" sz="3200" b="1" u="sng" dirty="0"/>
              <a:t>declare</a:t>
            </a:r>
            <a:r>
              <a:rPr lang="en-US" sz="3200" dirty="0"/>
              <a:t> to you the gospel which I preached to you, which also you received and in which you </a:t>
            </a:r>
            <a:r>
              <a:rPr lang="en-US" sz="3200" dirty="0" smtClean="0"/>
              <a:t>stand…</a:t>
            </a:r>
            <a:endParaRPr lang="en-US" sz="3200" dirty="0"/>
          </a:p>
        </p:txBody>
      </p:sp>
      <p:sp>
        <p:nvSpPr>
          <p:cNvPr id="4" name="TextBox 3"/>
          <p:cNvSpPr txBox="1"/>
          <p:nvPr/>
        </p:nvSpPr>
        <p:spPr>
          <a:xfrm>
            <a:off x="519545" y="3429000"/>
            <a:ext cx="7620000" cy="1015663"/>
          </a:xfrm>
          <a:prstGeom prst="rect">
            <a:avLst/>
          </a:prstGeom>
          <a:solidFill>
            <a:schemeClr val="accent2"/>
          </a:solidFill>
        </p:spPr>
        <p:txBody>
          <a:bodyPr wrap="square" rtlCol="0">
            <a:spAutoFit/>
          </a:bodyPr>
          <a:lstStyle/>
          <a:p>
            <a:r>
              <a:rPr lang="en-US" sz="3000" dirty="0" smtClean="0"/>
              <a:t>Those that cannot be a witness are called to declare the Gospel to others.</a:t>
            </a:r>
            <a:endParaRPr lang="en-US" sz="3000" dirty="0"/>
          </a:p>
        </p:txBody>
      </p:sp>
    </p:spTree>
    <p:extLst>
      <p:ext uri="{BB962C8B-B14F-4D97-AF65-F5344CB8AC3E}">
        <p14:creationId xmlns:p14="http://schemas.microsoft.com/office/powerpoint/2010/main" val="193094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u="sng" dirty="0"/>
              <a:t>3)  Is it wrong to tell others what Christianity has done for us</a:t>
            </a:r>
            <a:r>
              <a:rPr lang="en-US" sz="3800" u="sng" dirty="0" smtClean="0"/>
              <a:t>?</a:t>
            </a:r>
            <a:endParaRPr lang="en-US" sz="3800" dirty="0"/>
          </a:p>
        </p:txBody>
      </p:sp>
      <p:sp>
        <p:nvSpPr>
          <p:cNvPr id="3" name="Content Placeholder 2"/>
          <p:cNvSpPr>
            <a:spLocks noGrp="1"/>
          </p:cNvSpPr>
          <p:nvPr>
            <p:ph idx="1"/>
          </p:nvPr>
        </p:nvSpPr>
        <p:spPr>
          <a:xfrm>
            <a:off x="457200" y="1828800"/>
            <a:ext cx="7620000" cy="2971800"/>
          </a:xfrm>
        </p:spPr>
        <p:txBody>
          <a:bodyPr>
            <a:normAutofit fontScale="92500" lnSpcReduction="10000"/>
          </a:bodyPr>
          <a:lstStyle/>
          <a:p>
            <a:pPr marL="114300" indent="0">
              <a:buNone/>
            </a:pPr>
            <a:r>
              <a:rPr lang="en-US" sz="3200" dirty="0" smtClean="0"/>
              <a:t>Absolutely not! </a:t>
            </a:r>
          </a:p>
          <a:p>
            <a:pPr marL="114300" indent="0">
              <a:buNone/>
            </a:pPr>
            <a:endParaRPr lang="en-US" sz="3200" dirty="0"/>
          </a:p>
          <a:p>
            <a:pPr marL="114300" indent="0">
              <a:buNone/>
            </a:pPr>
            <a:r>
              <a:rPr lang="en-US" sz="3200" dirty="0" smtClean="0"/>
              <a:t>In </a:t>
            </a:r>
            <a:r>
              <a:rPr lang="en-US" sz="3200" dirty="0"/>
              <a:t>fact, we are told to always be prepared to talk about the hope we have based on our Christian beliefs.</a:t>
            </a:r>
          </a:p>
          <a:p>
            <a:pPr marL="114300" indent="0">
              <a:buNone/>
            </a:pPr>
            <a:r>
              <a:rPr lang="en-US" sz="3200" dirty="0" smtClean="0"/>
              <a:t> </a:t>
            </a:r>
            <a:endParaRPr lang="en-US" sz="3200" dirty="0"/>
          </a:p>
        </p:txBody>
      </p:sp>
    </p:spTree>
    <p:extLst>
      <p:ext uri="{BB962C8B-B14F-4D97-AF65-F5344CB8AC3E}">
        <p14:creationId xmlns:p14="http://schemas.microsoft.com/office/powerpoint/2010/main" val="2580590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3:15</a:t>
            </a:r>
            <a:endParaRPr lang="en-US" dirty="0"/>
          </a:p>
        </p:txBody>
      </p:sp>
      <p:sp>
        <p:nvSpPr>
          <p:cNvPr id="3" name="Content Placeholder 2"/>
          <p:cNvSpPr>
            <a:spLocks noGrp="1"/>
          </p:cNvSpPr>
          <p:nvPr>
            <p:ph idx="1"/>
          </p:nvPr>
        </p:nvSpPr>
        <p:spPr>
          <a:xfrm>
            <a:off x="457200" y="1600200"/>
            <a:ext cx="7620000" cy="2438400"/>
          </a:xfrm>
        </p:spPr>
        <p:txBody>
          <a:bodyPr>
            <a:normAutofit/>
          </a:bodyPr>
          <a:lstStyle/>
          <a:p>
            <a:pPr marL="114300" indent="0">
              <a:buNone/>
            </a:pPr>
            <a:r>
              <a:rPr lang="en-US" sz="3200" dirty="0"/>
              <a:t>But sanctify the Lord </a:t>
            </a:r>
            <a:r>
              <a:rPr lang="en-US" sz="3200" dirty="0" smtClean="0"/>
              <a:t>God</a:t>
            </a:r>
            <a:r>
              <a:rPr lang="en-US" sz="3200" baseline="30000" dirty="0"/>
              <a:t> </a:t>
            </a:r>
            <a:r>
              <a:rPr lang="en-US" sz="3200" dirty="0" smtClean="0"/>
              <a:t>in </a:t>
            </a:r>
            <a:r>
              <a:rPr lang="en-US" sz="3200" dirty="0"/>
              <a:t>your hearts, and always </a:t>
            </a:r>
            <a:r>
              <a:rPr lang="en-US" sz="3200" i="1" dirty="0"/>
              <a:t>be</a:t>
            </a:r>
            <a:r>
              <a:rPr lang="en-US" sz="3200" dirty="0"/>
              <a:t> ready to </a:t>
            </a:r>
            <a:r>
              <a:rPr lang="en-US" sz="3200" i="1" dirty="0"/>
              <a:t>give</a:t>
            </a:r>
            <a:r>
              <a:rPr lang="en-US" sz="3200" dirty="0"/>
              <a:t> a defense to everyone who asks you a reason for the hope that is in you, with meekness and fear</a:t>
            </a:r>
            <a:endParaRPr lang="en-US" sz="3200" dirty="0"/>
          </a:p>
        </p:txBody>
      </p:sp>
    </p:spTree>
    <p:extLst>
      <p:ext uri="{BB962C8B-B14F-4D97-AF65-F5344CB8AC3E}">
        <p14:creationId xmlns:p14="http://schemas.microsoft.com/office/powerpoint/2010/main" val="2736790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KEY VERSE</a:t>
            </a:r>
            <a:r>
              <a:rPr lang="en-US" dirty="0" smtClean="0"/>
              <a:t>:  2 Corinthians 4:5</a:t>
            </a:r>
            <a:endParaRPr lang="en-US" dirty="0"/>
          </a:p>
        </p:txBody>
      </p:sp>
      <p:sp>
        <p:nvSpPr>
          <p:cNvPr id="3" name="Content Placeholder 2"/>
          <p:cNvSpPr>
            <a:spLocks noGrp="1"/>
          </p:cNvSpPr>
          <p:nvPr>
            <p:ph idx="1"/>
          </p:nvPr>
        </p:nvSpPr>
        <p:spPr>
          <a:xfrm>
            <a:off x="457200" y="1600200"/>
            <a:ext cx="7620000" cy="1905000"/>
          </a:xfrm>
        </p:spPr>
        <p:txBody>
          <a:bodyPr>
            <a:normAutofit/>
          </a:bodyPr>
          <a:lstStyle/>
          <a:p>
            <a:pPr marL="114300" indent="0">
              <a:buNone/>
            </a:pPr>
            <a:r>
              <a:rPr lang="en-US" sz="3200" dirty="0"/>
              <a:t>For we do not preach ourselves, but Christ Jesus the Lord, and ourselves your bondservants for Jesus’ sake.</a:t>
            </a:r>
            <a:endParaRPr lang="en-US" sz="3200" dirty="0"/>
          </a:p>
        </p:txBody>
      </p:sp>
    </p:spTree>
    <p:extLst>
      <p:ext uri="{BB962C8B-B14F-4D97-AF65-F5344CB8AC3E}">
        <p14:creationId xmlns:p14="http://schemas.microsoft.com/office/powerpoint/2010/main" val="3255760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Evangelist Rick Martin</a:t>
            </a:r>
            <a:endParaRPr lang="en-US" dirty="0"/>
          </a:p>
        </p:txBody>
      </p:sp>
      <p:sp>
        <p:nvSpPr>
          <p:cNvPr id="3" name="Content Placeholder 2"/>
          <p:cNvSpPr>
            <a:spLocks noGrp="1"/>
          </p:cNvSpPr>
          <p:nvPr>
            <p:ph idx="1"/>
          </p:nvPr>
        </p:nvSpPr>
        <p:spPr>
          <a:xfrm>
            <a:off x="457200" y="1600200"/>
            <a:ext cx="7620000" cy="4191000"/>
          </a:xfrm>
        </p:spPr>
        <p:txBody>
          <a:bodyPr/>
          <a:lstStyle/>
          <a:p>
            <a:pPr marL="114300" indent="0">
              <a:buNone/>
            </a:pPr>
            <a:r>
              <a:rPr lang="en-US" sz="3000" dirty="0"/>
              <a:t>“Our job is to preach the Gospel, and not ourselves.”</a:t>
            </a:r>
          </a:p>
          <a:p>
            <a:pPr marL="114300" indent="0">
              <a:buNone/>
            </a:pPr>
            <a:endParaRPr lang="en-US" sz="3000" dirty="0"/>
          </a:p>
          <a:p>
            <a:pPr marL="114300" indent="0">
              <a:buNone/>
            </a:pPr>
            <a:r>
              <a:rPr lang="en-US" sz="3000" dirty="0" smtClean="0"/>
              <a:t>“…</a:t>
            </a:r>
            <a:r>
              <a:rPr lang="en-US" sz="3000" dirty="0"/>
              <a:t>it is a telling of one’s feelings, emotions, experiences, and prejudices.  It filters the </a:t>
            </a:r>
            <a:r>
              <a:rPr lang="en-US" sz="3000" dirty="0" smtClean="0"/>
              <a:t>Gospel </a:t>
            </a:r>
            <a:r>
              <a:rPr lang="en-US" sz="3000" dirty="0"/>
              <a:t>through fallible experiences of man and lends itself to many perversions.  </a:t>
            </a:r>
            <a:r>
              <a:rPr lang="en-US" sz="3000" dirty="0" smtClean="0"/>
              <a:t>The Book </a:t>
            </a:r>
            <a:r>
              <a:rPr lang="en-US" sz="3000" dirty="0"/>
              <a:t>is the witness, not man.”</a:t>
            </a:r>
          </a:p>
          <a:p>
            <a:pPr marL="114300" indent="0">
              <a:buNone/>
            </a:pPr>
            <a:endParaRPr lang="en-US" dirty="0"/>
          </a:p>
        </p:txBody>
      </p:sp>
    </p:spTree>
    <p:extLst>
      <p:ext uri="{BB962C8B-B14F-4D97-AF65-F5344CB8AC3E}">
        <p14:creationId xmlns:p14="http://schemas.microsoft.com/office/powerpoint/2010/main" val="294817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u="sng" dirty="0"/>
              <a:t>4)  Is there a difference between being spiritual and emotional</a:t>
            </a:r>
            <a:r>
              <a:rPr lang="en-US" sz="3800" u="sng" dirty="0" smtClean="0"/>
              <a:t>?</a:t>
            </a:r>
            <a:endParaRPr lang="en-US" sz="3800" dirty="0"/>
          </a:p>
        </p:txBody>
      </p:sp>
      <p:sp>
        <p:nvSpPr>
          <p:cNvPr id="3" name="Content Placeholder 2"/>
          <p:cNvSpPr>
            <a:spLocks noGrp="1"/>
          </p:cNvSpPr>
          <p:nvPr>
            <p:ph idx="1"/>
          </p:nvPr>
        </p:nvSpPr>
        <p:spPr>
          <a:xfrm>
            <a:off x="457200" y="1828800"/>
            <a:ext cx="7620000" cy="1371600"/>
          </a:xfrm>
        </p:spPr>
        <p:txBody>
          <a:bodyPr>
            <a:normAutofit/>
          </a:bodyPr>
          <a:lstStyle/>
          <a:p>
            <a:pPr marL="114300" indent="0">
              <a:buNone/>
            </a:pPr>
            <a:r>
              <a:rPr lang="en-US" sz="3200" dirty="0"/>
              <a:t>Yes!  Unfortunately, many in the religious world do not make a distinction. </a:t>
            </a:r>
            <a:endParaRPr lang="en-US" sz="3200" dirty="0"/>
          </a:p>
        </p:txBody>
      </p:sp>
    </p:spTree>
    <p:extLst>
      <p:ext uri="{BB962C8B-B14F-4D97-AF65-F5344CB8AC3E}">
        <p14:creationId xmlns:p14="http://schemas.microsoft.com/office/powerpoint/2010/main" val="202193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QUESTIONS TO ANSWER</a:t>
            </a:r>
            <a:endParaRPr lang="en-US" dirty="0"/>
          </a:p>
        </p:txBody>
      </p:sp>
      <p:sp>
        <p:nvSpPr>
          <p:cNvPr id="3" name="Content Placeholder 2"/>
          <p:cNvSpPr>
            <a:spLocks noGrp="1"/>
          </p:cNvSpPr>
          <p:nvPr>
            <p:ph idx="1"/>
          </p:nvPr>
        </p:nvSpPr>
        <p:spPr/>
        <p:txBody>
          <a:bodyPr/>
          <a:lstStyle/>
          <a:p>
            <a:pPr marL="114300" indent="0">
              <a:buNone/>
            </a:pPr>
            <a:r>
              <a:rPr lang="en-US" sz="3000" dirty="0"/>
              <a:t>1)  Is “saved by grace” taught in the Bible?</a:t>
            </a:r>
          </a:p>
          <a:p>
            <a:pPr marL="114300" indent="0">
              <a:buNone/>
            </a:pPr>
            <a:r>
              <a:rPr lang="en-US" sz="3000" dirty="0" smtClean="0"/>
              <a:t>2</a:t>
            </a:r>
            <a:r>
              <a:rPr lang="en-US" sz="3000" dirty="0"/>
              <a:t>)  Can we be a witness today in the Biblical sense?</a:t>
            </a:r>
          </a:p>
          <a:p>
            <a:pPr marL="114300" indent="0">
              <a:buNone/>
            </a:pPr>
            <a:r>
              <a:rPr lang="en-US" sz="3000" dirty="0" smtClean="0"/>
              <a:t>3</a:t>
            </a:r>
            <a:r>
              <a:rPr lang="en-US" sz="3000" dirty="0"/>
              <a:t>)  Is it wrong to tell others what Christianity has done for us?</a:t>
            </a:r>
          </a:p>
          <a:p>
            <a:pPr marL="114300" indent="0">
              <a:buNone/>
            </a:pPr>
            <a:r>
              <a:rPr lang="en-US" sz="3000" dirty="0" smtClean="0"/>
              <a:t>4</a:t>
            </a:r>
            <a:r>
              <a:rPr lang="en-US" sz="3000" dirty="0"/>
              <a:t>)  Is there a difference between being spiritual and emotional?</a:t>
            </a:r>
          </a:p>
          <a:p>
            <a:pPr marL="114300" indent="0">
              <a:buNone/>
            </a:pPr>
            <a:r>
              <a:rPr lang="en-US" sz="3000" dirty="0" smtClean="0"/>
              <a:t>5</a:t>
            </a:r>
            <a:r>
              <a:rPr lang="en-US" sz="3000" dirty="0"/>
              <a:t>)  What does Jude have to do with this?</a:t>
            </a:r>
          </a:p>
          <a:p>
            <a:pPr marL="114300" indent="0">
              <a:buNone/>
            </a:pPr>
            <a:endParaRPr lang="en-US" dirty="0"/>
          </a:p>
        </p:txBody>
      </p:sp>
    </p:spTree>
    <p:extLst>
      <p:ext uri="{BB962C8B-B14F-4D97-AF65-F5344CB8AC3E}">
        <p14:creationId xmlns:p14="http://schemas.microsoft.com/office/powerpoint/2010/main" val="36552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7:21-23</a:t>
            </a:r>
            <a:endParaRPr lang="en-US" dirty="0"/>
          </a:p>
        </p:txBody>
      </p:sp>
      <p:sp>
        <p:nvSpPr>
          <p:cNvPr id="3" name="Content Placeholder 2"/>
          <p:cNvSpPr>
            <a:spLocks noGrp="1"/>
          </p:cNvSpPr>
          <p:nvPr>
            <p:ph idx="1"/>
          </p:nvPr>
        </p:nvSpPr>
        <p:spPr/>
        <p:txBody>
          <a:bodyPr>
            <a:normAutofit/>
          </a:bodyPr>
          <a:lstStyle/>
          <a:p>
            <a:pPr marL="114300" indent="0">
              <a:buNone/>
            </a:pPr>
            <a:r>
              <a:rPr lang="en-US" sz="3000" b="1" baseline="30000" dirty="0"/>
              <a:t> </a:t>
            </a:r>
            <a:r>
              <a:rPr lang="en-US" sz="3000" dirty="0"/>
              <a:t>“Not everyone who says to Me, ‘Lord, Lord,’ shall enter the kingdom of heaven, but he who does the will of My Father in heaven. </a:t>
            </a:r>
            <a:r>
              <a:rPr lang="en-US" sz="3000" b="1" baseline="30000" dirty="0"/>
              <a:t>22 </a:t>
            </a:r>
            <a:r>
              <a:rPr lang="en-US" sz="3000" dirty="0"/>
              <a:t>Many will say to Me in that day, ‘Lord, Lord, have we not prophesied in Your name, cast out demons in Your name, and done many wonders in Your name?’</a:t>
            </a:r>
            <a:r>
              <a:rPr lang="en-US" sz="3000" b="1" baseline="30000" dirty="0"/>
              <a:t>23 </a:t>
            </a:r>
            <a:r>
              <a:rPr lang="en-US" sz="3000" dirty="0"/>
              <a:t>And then I will declare to them, ‘I never knew you; depart from Me, you who practice lawlessness!’</a:t>
            </a:r>
            <a:endParaRPr lang="en-US" sz="3000" dirty="0"/>
          </a:p>
        </p:txBody>
      </p:sp>
    </p:spTree>
    <p:extLst>
      <p:ext uri="{BB962C8B-B14F-4D97-AF65-F5344CB8AC3E}">
        <p14:creationId xmlns:p14="http://schemas.microsoft.com/office/powerpoint/2010/main" val="894337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 or Paid Testimony?</a:t>
            </a:r>
            <a:endParaRPr lang="en-US" dirty="0"/>
          </a:p>
        </p:txBody>
      </p:sp>
      <p:pic>
        <p:nvPicPr>
          <p:cNvPr id="4" name="Content Placeholder 3" descr="C:\Users\Bryan\Dropbox\Screenshots\Screenshot 2017-03-18 14.21.44.png"/>
          <p:cNvPicPr>
            <a:picLocks noGrp="1"/>
          </p:cNvPicPr>
          <p:nvPr>
            <p:ph idx="1"/>
          </p:nvPr>
        </p:nvPicPr>
        <p:blipFill rotWithShape="1">
          <a:blip r:embed="rId2">
            <a:extLst>
              <a:ext uri="{28A0092B-C50C-407E-A947-70E740481C1C}">
                <a14:useLocalDpi xmlns:a14="http://schemas.microsoft.com/office/drawing/2010/main" val="0"/>
              </a:ext>
            </a:extLst>
          </a:blip>
          <a:srcRect l="1924" t="27364" r="42467" b="25320"/>
          <a:stretch/>
        </p:blipFill>
        <p:spPr bwMode="auto">
          <a:xfrm>
            <a:off x="649967" y="2270086"/>
            <a:ext cx="7234466" cy="34608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20761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u="sng" dirty="0"/>
              <a:t>5)  What does Jude have to do with this</a:t>
            </a:r>
            <a:r>
              <a:rPr lang="en-US" sz="3800" u="sng" dirty="0" smtClean="0"/>
              <a:t>?</a:t>
            </a:r>
            <a:endParaRPr lang="en-US" sz="3800" dirty="0"/>
          </a:p>
        </p:txBody>
      </p:sp>
      <p:sp>
        <p:nvSpPr>
          <p:cNvPr id="3" name="Content Placeholder 2"/>
          <p:cNvSpPr>
            <a:spLocks noGrp="1"/>
          </p:cNvSpPr>
          <p:nvPr>
            <p:ph idx="1"/>
          </p:nvPr>
        </p:nvSpPr>
        <p:spPr>
          <a:xfrm>
            <a:off x="381000" y="2895600"/>
            <a:ext cx="7620000" cy="3068782"/>
          </a:xfrm>
          <a:ln w="25400">
            <a:solidFill>
              <a:schemeClr val="accent1"/>
            </a:solidFill>
          </a:ln>
        </p:spPr>
        <p:txBody>
          <a:bodyPr/>
          <a:lstStyle/>
          <a:p>
            <a:pPr marL="114300" indent="0">
              <a:buNone/>
            </a:pPr>
            <a:r>
              <a:rPr lang="en-US" sz="3000" b="1" dirty="0"/>
              <a:t>(Jude 3)</a:t>
            </a:r>
            <a:endParaRPr lang="en-US" sz="3000" dirty="0"/>
          </a:p>
          <a:p>
            <a:pPr marL="114300" indent="0">
              <a:buNone/>
            </a:pPr>
            <a:r>
              <a:rPr lang="en-US" sz="3000" dirty="0" smtClean="0"/>
              <a:t>Beloved</a:t>
            </a:r>
            <a:r>
              <a:rPr lang="en-US" sz="3000" dirty="0"/>
              <a:t>, while I was very diligent to write to you concerning our common salvation, I 	found it necessary to write to you exhorting you to contend earnestly for the faith which </a:t>
            </a:r>
            <a:r>
              <a:rPr lang="en-US" sz="3000" dirty="0" smtClean="0"/>
              <a:t>was </a:t>
            </a:r>
            <a:r>
              <a:rPr lang="en-US" sz="3000" dirty="0"/>
              <a:t>once for all delivered to the saints.</a:t>
            </a:r>
          </a:p>
          <a:p>
            <a:pPr marL="114300" indent="0">
              <a:buNone/>
            </a:pPr>
            <a:endParaRPr lang="en-US" dirty="0"/>
          </a:p>
        </p:txBody>
      </p:sp>
      <p:sp>
        <p:nvSpPr>
          <p:cNvPr id="4" name="TextBox 3"/>
          <p:cNvSpPr txBox="1"/>
          <p:nvPr/>
        </p:nvSpPr>
        <p:spPr>
          <a:xfrm>
            <a:off x="533400" y="1752600"/>
            <a:ext cx="7010400" cy="1015663"/>
          </a:xfrm>
          <a:prstGeom prst="rect">
            <a:avLst/>
          </a:prstGeom>
          <a:noFill/>
        </p:spPr>
        <p:txBody>
          <a:bodyPr wrap="square" rtlCol="0">
            <a:spAutoFit/>
          </a:bodyPr>
          <a:lstStyle/>
          <a:p>
            <a:r>
              <a:rPr lang="en-US" sz="3000" dirty="0" smtClean="0"/>
              <a:t>Do you remember what did Jude want to write about?</a:t>
            </a:r>
            <a:endParaRPr lang="en-US" sz="3000" dirty="0"/>
          </a:p>
        </p:txBody>
      </p:sp>
    </p:spTree>
    <p:extLst>
      <p:ext uri="{BB962C8B-B14F-4D97-AF65-F5344CB8AC3E}">
        <p14:creationId xmlns:p14="http://schemas.microsoft.com/office/powerpoint/2010/main" val="238228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Salvation</a:t>
            </a:r>
            <a:endParaRPr lang="en-US" dirty="0"/>
          </a:p>
        </p:txBody>
      </p:sp>
      <p:sp>
        <p:nvSpPr>
          <p:cNvPr id="3" name="Content Placeholder 2"/>
          <p:cNvSpPr>
            <a:spLocks noGrp="1"/>
          </p:cNvSpPr>
          <p:nvPr>
            <p:ph idx="1"/>
          </p:nvPr>
        </p:nvSpPr>
        <p:spPr>
          <a:xfrm>
            <a:off x="457200" y="1600200"/>
            <a:ext cx="7620000" cy="1295400"/>
          </a:xfrm>
        </p:spPr>
        <p:txBody>
          <a:bodyPr>
            <a:normAutofit/>
          </a:bodyPr>
          <a:lstStyle/>
          <a:p>
            <a:pPr marL="114300" indent="0">
              <a:buNone/>
            </a:pPr>
            <a:r>
              <a:rPr lang="en-US" sz="3200" dirty="0" smtClean="0"/>
              <a:t>We all receive salvation in a common way, regardless of our individual situation.</a:t>
            </a:r>
            <a:endParaRPr lang="en-US" sz="3200" dirty="0"/>
          </a:p>
        </p:txBody>
      </p:sp>
      <p:sp>
        <p:nvSpPr>
          <p:cNvPr id="4" name="TextBox 3"/>
          <p:cNvSpPr txBox="1"/>
          <p:nvPr/>
        </p:nvSpPr>
        <p:spPr>
          <a:xfrm>
            <a:off x="457200" y="3048000"/>
            <a:ext cx="7620000" cy="1015663"/>
          </a:xfrm>
          <a:prstGeom prst="rect">
            <a:avLst/>
          </a:prstGeom>
          <a:solidFill>
            <a:schemeClr val="accent2"/>
          </a:solidFill>
        </p:spPr>
        <p:txBody>
          <a:bodyPr wrap="square" rtlCol="0">
            <a:spAutoFit/>
          </a:bodyPr>
          <a:lstStyle/>
          <a:p>
            <a:r>
              <a:rPr lang="en-US" sz="3000" dirty="0" smtClean="0"/>
              <a:t>One declares the Gospel, and then individually we can choose to obey.</a:t>
            </a:r>
            <a:endParaRPr lang="en-US" sz="3000" dirty="0"/>
          </a:p>
        </p:txBody>
      </p:sp>
    </p:spTree>
    <p:extLst>
      <p:ext uri="{BB962C8B-B14F-4D97-AF65-F5344CB8AC3E}">
        <p14:creationId xmlns:p14="http://schemas.microsoft.com/office/powerpoint/2010/main" val="34519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10:14-15</a:t>
            </a:r>
            <a:endParaRPr lang="en-US" dirty="0"/>
          </a:p>
        </p:txBody>
      </p:sp>
      <p:sp>
        <p:nvSpPr>
          <p:cNvPr id="3" name="Content Placeholder 2"/>
          <p:cNvSpPr>
            <a:spLocks noGrp="1"/>
          </p:cNvSpPr>
          <p:nvPr>
            <p:ph idx="1"/>
          </p:nvPr>
        </p:nvSpPr>
        <p:spPr>
          <a:xfrm>
            <a:off x="457200" y="1371600"/>
            <a:ext cx="7620000" cy="5029200"/>
          </a:xfrm>
        </p:spPr>
        <p:txBody>
          <a:bodyPr>
            <a:normAutofit/>
          </a:bodyPr>
          <a:lstStyle/>
          <a:p>
            <a:pPr marL="114300" indent="0">
              <a:buNone/>
            </a:pPr>
            <a:r>
              <a:rPr lang="en-US" sz="3000" dirty="0" smtClean="0"/>
              <a:t>How </a:t>
            </a:r>
            <a:r>
              <a:rPr lang="en-US" sz="3000" dirty="0"/>
              <a:t>then shall they call on Him in whom they have not believed? And how shall they believe in Him of whom they have not heard? And how shall they hear without a preacher? </a:t>
            </a:r>
            <a:r>
              <a:rPr lang="en-US" sz="3000" b="1" baseline="30000" dirty="0"/>
              <a:t>15 </a:t>
            </a:r>
            <a:r>
              <a:rPr lang="en-US" sz="3000" dirty="0"/>
              <a:t>And how shall they preach unless they are sent? As it is written</a:t>
            </a:r>
            <a:r>
              <a:rPr lang="en-US" sz="3000" dirty="0" smtClean="0"/>
              <a:t>:</a:t>
            </a:r>
          </a:p>
          <a:p>
            <a:pPr marL="114300" indent="0">
              <a:buNone/>
            </a:pPr>
            <a:endParaRPr lang="en-US" sz="3000" dirty="0"/>
          </a:p>
          <a:p>
            <a:pPr marL="114300" indent="0">
              <a:buNone/>
            </a:pPr>
            <a:r>
              <a:rPr lang="en-US" sz="3000" dirty="0"/>
              <a:t>“How beautiful are the feet of those who preach the gospel of peace</a:t>
            </a:r>
            <a:r>
              <a:rPr lang="en-US" sz="3000" dirty="0" smtClean="0"/>
              <a:t>,</a:t>
            </a:r>
            <a:r>
              <a:rPr lang="en-US" sz="3000" dirty="0"/>
              <a:t/>
            </a:r>
            <a:br>
              <a:rPr lang="en-US" sz="3000" dirty="0"/>
            </a:br>
            <a:r>
              <a:rPr lang="en-US" sz="3000" dirty="0"/>
              <a:t>Who bring glad tidings of good things</a:t>
            </a:r>
            <a:r>
              <a:rPr lang="en-US" sz="3000" dirty="0" smtClean="0"/>
              <a:t>!”</a:t>
            </a:r>
            <a:endParaRPr lang="en-US" sz="3000" dirty="0"/>
          </a:p>
          <a:p>
            <a:pPr marL="114300" indent="0">
              <a:buNone/>
            </a:pPr>
            <a:endParaRPr lang="en-US" dirty="0"/>
          </a:p>
        </p:txBody>
      </p:sp>
    </p:spTree>
    <p:extLst>
      <p:ext uri="{BB962C8B-B14F-4D97-AF65-F5344CB8AC3E}">
        <p14:creationId xmlns:p14="http://schemas.microsoft.com/office/powerpoint/2010/main" val="435724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3:27-28</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a:t>For as many of you as were baptized into Christ have put on Christ. </a:t>
            </a:r>
            <a:r>
              <a:rPr lang="en-US" sz="3000" b="1" baseline="30000" dirty="0"/>
              <a:t>28 </a:t>
            </a:r>
            <a:r>
              <a:rPr lang="en-US" sz="3000" dirty="0"/>
              <a:t>There is neither Jew nor Greek, there is neither slave nor free, there is neither male nor female; for you are all one in Christ Jesus. </a:t>
            </a:r>
            <a:endParaRPr lang="en-US" sz="3000" dirty="0"/>
          </a:p>
        </p:txBody>
      </p:sp>
    </p:spTree>
    <p:extLst>
      <p:ext uri="{BB962C8B-B14F-4D97-AF65-F5344CB8AC3E}">
        <p14:creationId xmlns:p14="http://schemas.microsoft.com/office/powerpoint/2010/main" val="2869055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000" dirty="0" smtClean="0"/>
              <a:t>The current religious definition of the word “witness” has changed from its intended meaning.</a:t>
            </a:r>
          </a:p>
          <a:p>
            <a:r>
              <a:rPr lang="en-US" sz="3000" dirty="0" smtClean="0"/>
              <a:t>“The Book is the witness, not man.” – Rick Martin</a:t>
            </a:r>
          </a:p>
          <a:p>
            <a:r>
              <a:rPr lang="en-US" sz="3000" dirty="0" smtClean="0"/>
              <a:t>There is not one example of this form of evangelism in the New Testament</a:t>
            </a:r>
          </a:p>
          <a:p>
            <a:r>
              <a:rPr lang="en-US" sz="3000" dirty="0"/>
              <a:t>Without being an eyewitness, we can only declare the Gospel to others, not </a:t>
            </a:r>
            <a:r>
              <a:rPr lang="en-US" sz="3000" dirty="0" smtClean="0"/>
              <a:t>witness.</a:t>
            </a:r>
            <a:endParaRPr lang="en-US" sz="3000" dirty="0"/>
          </a:p>
          <a:p>
            <a:endParaRPr lang="en-US" sz="3000" dirty="0" smtClean="0"/>
          </a:p>
          <a:p>
            <a:endParaRPr lang="en-US" sz="3000" dirty="0"/>
          </a:p>
        </p:txBody>
      </p:sp>
    </p:spTree>
    <p:extLst>
      <p:ext uri="{BB962C8B-B14F-4D97-AF65-F5344CB8AC3E}">
        <p14:creationId xmlns:p14="http://schemas.microsoft.com/office/powerpoint/2010/main" val="29852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905000"/>
          </a:xfrm>
        </p:spPr>
        <p:txBody>
          <a:bodyPr/>
          <a:lstStyle/>
          <a:p>
            <a:r>
              <a:rPr lang="en-US" sz="3800" u="sng" dirty="0"/>
              <a:t>1)  Is “saved by grace” taught in the Bible?</a:t>
            </a:r>
            <a:r>
              <a:rPr lang="en-US" sz="3800" dirty="0"/>
              <a:t/>
            </a:r>
            <a:br>
              <a:rPr lang="en-US" sz="3800" dirty="0"/>
            </a:br>
            <a:endParaRPr lang="en-US" sz="3800" dirty="0"/>
          </a:p>
        </p:txBody>
      </p:sp>
      <p:sp>
        <p:nvSpPr>
          <p:cNvPr id="3" name="Content Placeholder 2"/>
          <p:cNvSpPr>
            <a:spLocks noGrp="1"/>
          </p:cNvSpPr>
          <p:nvPr>
            <p:ph idx="1"/>
          </p:nvPr>
        </p:nvSpPr>
        <p:spPr>
          <a:xfrm>
            <a:off x="457200" y="2209800"/>
            <a:ext cx="7620000" cy="838200"/>
          </a:xfrm>
        </p:spPr>
        <p:txBody>
          <a:bodyPr>
            <a:normAutofit/>
          </a:bodyPr>
          <a:lstStyle/>
          <a:p>
            <a:pPr marL="114300" indent="0">
              <a:buNone/>
            </a:pPr>
            <a:r>
              <a:rPr lang="en-US" sz="3200" dirty="0" smtClean="0"/>
              <a:t>Well, yes and then again, no.</a:t>
            </a:r>
            <a:endParaRPr lang="en-US" sz="3200" dirty="0"/>
          </a:p>
        </p:txBody>
      </p:sp>
      <p:sp>
        <p:nvSpPr>
          <p:cNvPr id="4" name="TextBox 3"/>
          <p:cNvSpPr txBox="1"/>
          <p:nvPr/>
        </p:nvSpPr>
        <p:spPr>
          <a:xfrm>
            <a:off x="685800" y="3200400"/>
            <a:ext cx="7086600" cy="1938992"/>
          </a:xfrm>
          <a:prstGeom prst="rect">
            <a:avLst/>
          </a:prstGeom>
          <a:solidFill>
            <a:schemeClr val="accent2"/>
          </a:solidFill>
        </p:spPr>
        <p:txBody>
          <a:bodyPr wrap="square" rtlCol="0">
            <a:spAutoFit/>
          </a:bodyPr>
          <a:lstStyle/>
          <a:p>
            <a:r>
              <a:rPr lang="en-US" sz="3000" dirty="0" smtClean="0"/>
              <a:t>The meaning of words and phrases can sometimes change from its original, intended purpose.  This can lead to great confusion!</a:t>
            </a:r>
            <a:endParaRPr lang="en-US" sz="3000" dirty="0"/>
          </a:p>
        </p:txBody>
      </p:sp>
    </p:spTree>
    <p:extLst>
      <p:ext uri="{BB962C8B-B14F-4D97-AF65-F5344CB8AC3E}">
        <p14:creationId xmlns:p14="http://schemas.microsoft.com/office/powerpoint/2010/main" val="377434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2:4-5</a:t>
            </a:r>
            <a:endParaRPr lang="en-US" dirty="0"/>
          </a:p>
        </p:txBody>
      </p:sp>
      <p:sp>
        <p:nvSpPr>
          <p:cNvPr id="3" name="Content Placeholder 2"/>
          <p:cNvSpPr>
            <a:spLocks noGrp="1"/>
          </p:cNvSpPr>
          <p:nvPr>
            <p:ph idx="1"/>
          </p:nvPr>
        </p:nvSpPr>
        <p:spPr>
          <a:xfrm>
            <a:off x="457200" y="1600200"/>
            <a:ext cx="7620000" cy="3048000"/>
          </a:xfrm>
        </p:spPr>
        <p:txBody>
          <a:bodyPr>
            <a:normAutofit/>
          </a:bodyPr>
          <a:lstStyle/>
          <a:p>
            <a:pPr marL="114300" indent="0">
              <a:buNone/>
            </a:pPr>
            <a:r>
              <a:rPr lang="en-US" sz="3200" dirty="0"/>
              <a:t>But God, who is rich in mercy, because of His great love with which He loved us, </a:t>
            </a:r>
            <a:r>
              <a:rPr lang="en-US" sz="3200" b="1" baseline="30000" dirty="0"/>
              <a:t>5 </a:t>
            </a:r>
            <a:r>
              <a:rPr lang="en-US" sz="3200" dirty="0"/>
              <a:t>even when we were dead in trespasses, made us alive together with Christ (by grace you have been saved)</a:t>
            </a:r>
            <a:endParaRPr lang="en-US" sz="3200" dirty="0"/>
          </a:p>
        </p:txBody>
      </p:sp>
    </p:spTree>
    <p:extLst>
      <p:ext uri="{BB962C8B-B14F-4D97-AF65-F5344CB8AC3E}">
        <p14:creationId xmlns:p14="http://schemas.microsoft.com/office/powerpoint/2010/main" val="2550614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4014038"/>
              </p:ext>
            </p:extLst>
          </p:nvPr>
        </p:nvGraphicFramePr>
        <p:xfrm>
          <a:off x="457200" y="304800"/>
          <a:ext cx="7620000" cy="6203630"/>
        </p:xfrm>
        <a:graphic>
          <a:graphicData uri="http://schemas.openxmlformats.org/drawingml/2006/table">
            <a:tbl>
              <a:tblPr firstRow="1" firstCol="1" bandRow="1"/>
              <a:tblGrid>
                <a:gridCol w="5541818"/>
                <a:gridCol w="2078182"/>
              </a:tblGrid>
              <a:tr h="457200">
                <a:tc>
                  <a:txBody>
                    <a:bodyPr/>
                    <a:lstStyle/>
                    <a:p>
                      <a:r>
                        <a:rPr lang="en-US" sz="2400" b="1" dirty="0" err="1" smtClean="0">
                          <a:latin typeface="Arial" panose="020B0604020202020204" pitchFamily="34" charset="0"/>
                          <a:cs typeface="Arial" panose="020B0604020202020204" pitchFamily="34" charset="0"/>
                        </a:rPr>
                        <a:t>Martus</a:t>
                      </a:r>
                      <a:endParaRPr lang="en-US" sz="2400" b="1" dirty="0">
                        <a:latin typeface="Arial" panose="020B0604020202020204" pitchFamily="34" charset="0"/>
                        <a:cs typeface="Arial" panose="020B0604020202020204" pitchFamily="34" charset="0"/>
                      </a:endParaRPr>
                    </a:p>
                  </a:txBody>
                  <a:tcPr marL="9525" marR="9525" marT="9525" marB="9525">
                    <a:lnL>
                      <a:noFill/>
                    </a:lnL>
                    <a:lnR>
                      <a:noFill/>
                    </a:lnR>
                    <a:lnT>
                      <a:noFill/>
                    </a:lnT>
                    <a:lnB>
                      <a:noFill/>
                    </a:lnB>
                    <a:solidFill>
                      <a:srgbClr val="FFFFFF"/>
                    </a:solidFill>
                  </a:tcPr>
                </a:tc>
                <a:tc>
                  <a:txBody>
                    <a:bodyPr/>
                    <a:lstStyle/>
                    <a:p>
                      <a:endParaRPr lang="en-US" dirty="0"/>
                    </a:p>
                  </a:txBody>
                  <a:tcPr>
                    <a:lnL>
                      <a:noFill/>
                    </a:lnL>
                  </a:tcPr>
                </a:tc>
              </a:tr>
              <a:tr h="430206">
                <a:tc>
                  <a:txBody>
                    <a:bodyPr/>
                    <a:lstStyle/>
                    <a:p>
                      <a:pPr marL="0" marR="0">
                        <a:lnSpc>
                          <a:spcPct val="115000"/>
                        </a:lnSpc>
                        <a:spcBef>
                          <a:spcPts val="0"/>
                        </a:spcBef>
                        <a:spcAft>
                          <a:spcPts val="0"/>
                        </a:spcAft>
                      </a:pPr>
                      <a:r>
                        <a:rPr lang="en-US" sz="2000" b="1" dirty="0">
                          <a:effectLst/>
                          <a:latin typeface="Arial"/>
                          <a:ea typeface="Times New Roman"/>
                          <a:cs typeface="Times New Roman"/>
                        </a:rPr>
                        <a:t>Strong's Number:</a:t>
                      </a:r>
                      <a:r>
                        <a:rPr lang="en-US" sz="2000" dirty="0">
                          <a:effectLst/>
                          <a:latin typeface="Arial"/>
                          <a:ea typeface="Times New Roman"/>
                          <a:cs typeface="Times New Roman"/>
                        </a:rPr>
                        <a:t> 3144</a:t>
                      </a:r>
                      <a:endParaRPr lang="en-US" sz="2000" dirty="0">
                        <a:effectLst/>
                        <a:latin typeface="Calibri"/>
                        <a:ea typeface="Calibri"/>
                        <a:cs typeface="Times New Roman"/>
                      </a:endParaRPr>
                    </a:p>
                  </a:txBody>
                  <a:tcPr marL="9525" marR="9525" marT="9525" marB="9525">
                    <a:lnL>
                      <a:noFill/>
                    </a:lnL>
                    <a:lnR>
                      <a:noFill/>
                    </a:lnR>
                    <a:lnT>
                      <a:noFill/>
                    </a:lnT>
                    <a:lnB>
                      <a:noFill/>
                    </a:lnB>
                    <a:solidFill>
                      <a:srgbClr val="ECD8A5"/>
                    </a:solidFill>
                  </a:tcPr>
                </a:tc>
                <a:tc>
                  <a:txBody>
                    <a:bodyPr/>
                    <a:lstStyle/>
                    <a:p>
                      <a:pPr>
                        <a:lnSpc>
                          <a:spcPct val="115000"/>
                        </a:lnSpc>
                      </a:pPr>
                      <a:endParaRPr lang="en-US" sz="1100">
                        <a:effectLst/>
                        <a:latin typeface="Calibri"/>
                        <a:cs typeface="Times New Roman"/>
                      </a:endParaRPr>
                    </a:p>
                  </a:txBody>
                  <a:tcPr marL="9525" marR="9525" marT="9525" marB="9525">
                    <a:lnL>
                      <a:noFill/>
                    </a:lnL>
                    <a:lnR>
                      <a:noFill/>
                    </a:lnR>
                    <a:lnB>
                      <a:noFill/>
                    </a:lnB>
                    <a:solidFill>
                      <a:srgbClr val="ECD8A5"/>
                    </a:solidFill>
                  </a:tcPr>
                </a:tc>
              </a:tr>
              <a:tr h="430206">
                <a:tc>
                  <a:txBody>
                    <a:bodyPr/>
                    <a:lstStyle/>
                    <a:p>
                      <a:pPr marL="0" marR="0">
                        <a:lnSpc>
                          <a:spcPct val="115000"/>
                        </a:lnSpc>
                        <a:spcBef>
                          <a:spcPts val="0"/>
                        </a:spcBef>
                        <a:spcAft>
                          <a:spcPts val="0"/>
                        </a:spcAft>
                      </a:pPr>
                      <a:r>
                        <a:rPr lang="en-US" sz="2000" b="1" dirty="0">
                          <a:effectLst/>
                          <a:latin typeface="Arial"/>
                          <a:ea typeface="Times New Roman"/>
                          <a:cs typeface="Times New Roman"/>
                        </a:rPr>
                        <a:t>Phonetic Spelling</a:t>
                      </a:r>
                      <a:endParaRPr lang="en-US" sz="2000" dirty="0">
                        <a:effectLst/>
                        <a:latin typeface="Calibri"/>
                        <a:ea typeface="Calibri"/>
                        <a:cs typeface="Times New Roman"/>
                      </a:endParaRPr>
                    </a:p>
                  </a:txBody>
                  <a:tcPr marL="9525" marR="9525" marT="9525" marB="9525">
                    <a:lnL>
                      <a:noFill/>
                    </a:lnL>
                    <a:lnR>
                      <a:noFill/>
                    </a:lnR>
                    <a:lnT>
                      <a:noFill/>
                    </a:lnT>
                    <a:lnB>
                      <a:noFill/>
                    </a:lnB>
                    <a:solidFill>
                      <a:srgbClr val="FFF0BE"/>
                    </a:solidFill>
                  </a:tcPr>
                </a:tc>
                <a:tc>
                  <a:txBody>
                    <a:bodyPr/>
                    <a:lstStyle/>
                    <a:p>
                      <a:pPr marL="0" marR="0">
                        <a:lnSpc>
                          <a:spcPct val="115000"/>
                        </a:lnSpc>
                        <a:spcBef>
                          <a:spcPts val="0"/>
                        </a:spcBef>
                        <a:spcAft>
                          <a:spcPts val="0"/>
                        </a:spcAft>
                      </a:pPr>
                      <a:r>
                        <a:rPr lang="en-US" sz="2000" b="1">
                          <a:effectLst/>
                          <a:latin typeface="Arial"/>
                          <a:ea typeface="Times New Roman"/>
                          <a:cs typeface="Times New Roman"/>
                        </a:rPr>
                        <a:t>Parts of Speech</a:t>
                      </a:r>
                      <a:endParaRPr lang="en-US" sz="2000">
                        <a:effectLst/>
                        <a:latin typeface="Calibri"/>
                        <a:ea typeface="Calibri"/>
                        <a:cs typeface="Times New Roman"/>
                      </a:endParaRPr>
                    </a:p>
                  </a:txBody>
                  <a:tcPr marL="9525" marR="9525" marT="9525" marB="9525">
                    <a:lnL>
                      <a:noFill/>
                    </a:lnL>
                    <a:lnR>
                      <a:noFill/>
                    </a:lnR>
                    <a:lnT>
                      <a:noFill/>
                    </a:lnT>
                    <a:lnB>
                      <a:noFill/>
                    </a:lnB>
                    <a:solidFill>
                      <a:srgbClr val="FFF0BE"/>
                    </a:solidFill>
                  </a:tcPr>
                </a:tc>
              </a:tr>
              <a:tr h="430206">
                <a:tc>
                  <a:txBody>
                    <a:bodyPr/>
                    <a:lstStyle/>
                    <a:p>
                      <a:pPr marL="0" marR="0">
                        <a:lnSpc>
                          <a:spcPct val="115000"/>
                        </a:lnSpc>
                        <a:spcBef>
                          <a:spcPts val="0"/>
                        </a:spcBef>
                        <a:spcAft>
                          <a:spcPts val="0"/>
                        </a:spcAft>
                      </a:pPr>
                      <a:r>
                        <a:rPr lang="en-US" sz="2000">
                          <a:effectLst/>
                          <a:latin typeface="Arial"/>
                          <a:ea typeface="Times New Roman"/>
                          <a:cs typeface="Times New Roman"/>
                        </a:rPr>
                        <a:t>mar'-toos </a:t>
                      </a:r>
                      <a:endParaRPr lang="en-US" sz="2000">
                        <a:effectLst/>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2000">
                          <a:effectLst/>
                          <a:latin typeface="Arial"/>
                          <a:ea typeface="Times New Roman"/>
                          <a:cs typeface="Times New Roman"/>
                        </a:rPr>
                        <a:t>Noun Masculine</a:t>
                      </a:r>
                      <a:endParaRPr lang="en-US" sz="2000">
                        <a:effectLst/>
                        <a:latin typeface="Calibri"/>
                        <a:ea typeface="Calibri"/>
                        <a:cs typeface="Times New Roman"/>
                      </a:endParaRPr>
                    </a:p>
                  </a:txBody>
                  <a:tcPr marL="9525" marR="9525" marT="9525" marB="9525">
                    <a:lnL>
                      <a:noFill/>
                    </a:lnL>
                    <a:lnR>
                      <a:noFill/>
                    </a:lnR>
                    <a:lnT>
                      <a:noFill/>
                    </a:lnT>
                    <a:lnB>
                      <a:noFill/>
                    </a:lnB>
                    <a:solidFill>
                      <a:srgbClr val="FFFFFF"/>
                    </a:solidFill>
                  </a:tcPr>
                </a:tc>
              </a:tr>
              <a:tr h="430206">
                <a:tc gridSpan="2">
                  <a:txBody>
                    <a:bodyPr/>
                    <a:lstStyle/>
                    <a:p>
                      <a:pPr marL="0" marR="0">
                        <a:lnSpc>
                          <a:spcPct val="115000"/>
                        </a:lnSpc>
                        <a:spcBef>
                          <a:spcPts val="0"/>
                        </a:spcBef>
                        <a:spcAft>
                          <a:spcPts val="0"/>
                        </a:spcAft>
                      </a:pPr>
                      <a:r>
                        <a:rPr lang="en-US" sz="2000" b="1">
                          <a:effectLst/>
                          <a:latin typeface="Arial"/>
                          <a:ea typeface="Times New Roman"/>
                          <a:cs typeface="Times New Roman"/>
                        </a:rPr>
                        <a:t>Definition</a:t>
                      </a:r>
                      <a:endParaRPr lang="en-US" sz="2000">
                        <a:effectLst/>
                        <a:latin typeface="Calibri"/>
                        <a:ea typeface="Calibri"/>
                        <a:cs typeface="Times New Roman"/>
                      </a:endParaRPr>
                    </a:p>
                  </a:txBody>
                  <a:tcPr marL="9525" marR="9525" marT="9525" marB="9525">
                    <a:lnL>
                      <a:noFill/>
                    </a:lnL>
                    <a:lnR>
                      <a:noFill/>
                    </a:lnR>
                    <a:lnT>
                      <a:noFill/>
                    </a:lnT>
                    <a:lnB>
                      <a:noFill/>
                    </a:lnB>
                    <a:solidFill>
                      <a:srgbClr val="ECD8A5"/>
                    </a:solidFill>
                  </a:tcPr>
                </a:tc>
                <a:tc hMerge="1">
                  <a:txBody>
                    <a:bodyPr/>
                    <a:lstStyle/>
                    <a:p>
                      <a:endParaRPr lang="en-US"/>
                    </a:p>
                  </a:txBody>
                  <a:tcPr/>
                </a:tc>
              </a:tr>
              <a:tr h="4025606">
                <a:tc gridSpan="2">
                  <a:txBody>
                    <a:bodyPr/>
                    <a:lstStyle/>
                    <a:p>
                      <a:pPr marL="342900" marR="0" lvl="0" indent="-342900">
                        <a:lnSpc>
                          <a:spcPct val="115000"/>
                        </a:lnSpc>
                        <a:spcBef>
                          <a:spcPts val="0"/>
                        </a:spcBef>
                        <a:spcAft>
                          <a:spcPts val="1000"/>
                        </a:spcAft>
                        <a:buFont typeface="+mj-lt"/>
                        <a:buAutoNum type="arabicPeriod"/>
                        <a:tabLst>
                          <a:tab pos="457200" algn="l"/>
                        </a:tabLst>
                      </a:pPr>
                      <a:r>
                        <a:rPr lang="en-US" sz="2000" dirty="0">
                          <a:effectLst/>
                          <a:latin typeface="Arial"/>
                          <a:ea typeface="Times New Roman"/>
                          <a:cs typeface="Times New Roman"/>
                        </a:rPr>
                        <a:t>a witness</a:t>
                      </a:r>
                      <a:endParaRPr lang="en-US" sz="2000" dirty="0">
                        <a:effectLst/>
                        <a:latin typeface="Calibri"/>
                        <a:ea typeface="Calibri"/>
                        <a:cs typeface="Times New Roman"/>
                      </a:endParaRPr>
                    </a:p>
                    <a:p>
                      <a:pPr marL="742950" marR="0" lvl="1" indent="-285750">
                        <a:lnSpc>
                          <a:spcPct val="115000"/>
                        </a:lnSpc>
                        <a:spcBef>
                          <a:spcPts val="0"/>
                        </a:spcBef>
                        <a:spcAft>
                          <a:spcPts val="1000"/>
                        </a:spcAft>
                        <a:buFont typeface="+mj-lt"/>
                        <a:buAutoNum type="alphaLcPeriod"/>
                        <a:tabLst>
                          <a:tab pos="914400" algn="l"/>
                        </a:tabLst>
                      </a:pPr>
                      <a:r>
                        <a:rPr lang="en-US" sz="2000" dirty="0">
                          <a:effectLst/>
                          <a:latin typeface="Arial"/>
                          <a:ea typeface="Times New Roman"/>
                          <a:cs typeface="Times New Roman"/>
                        </a:rPr>
                        <a:t>in a legal sense</a:t>
                      </a:r>
                      <a:endParaRPr lang="en-US" sz="2000" dirty="0">
                        <a:effectLst/>
                        <a:latin typeface="Calibri"/>
                        <a:ea typeface="Calibri"/>
                        <a:cs typeface="Times New Roman"/>
                      </a:endParaRPr>
                    </a:p>
                    <a:p>
                      <a:pPr marL="742950" marR="0" lvl="1" indent="-285750">
                        <a:lnSpc>
                          <a:spcPct val="115000"/>
                        </a:lnSpc>
                        <a:spcBef>
                          <a:spcPts val="0"/>
                        </a:spcBef>
                        <a:spcAft>
                          <a:spcPts val="1000"/>
                        </a:spcAft>
                        <a:buFont typeface="+mj-lt"/>
                        <a:buAutoNum type="alphaLcPeriod"/>
                        <a:tabLst>
                          <a:tab pos="914400" algn="l"/>
                        </a:tabLst>
                      </a:pPr>
                      <a:r>
                        <a:rPr lang="en-US" sz="2000" dirty="0">
                          <a:effectLst/>
                          <a:latin typeface="Arial"/>
                          <a:ea typeface="Times New Roman"/>
                          <a:cs typeface="Times New Roman"/>
                        </a:rPr>
                        <a:t>an historical sense</a:t>
                      </a:r>
                      <a:endParaRPr lang="en-US" sz="2000" dirty="0">
                        <a:effectLst/>
                        <a:latin typeface="Calibri"/>
                        <a:ea typeface="Calibri"/>
                        <a:cs typeface="Times New Roman"/>
                      </a:endParaRPr>
                    </a:p>
                    <a:p>
                      <a:pPr marL="1143000" marR="0" lvl="2" indent="-228600">
                        <a:lnSpc>
                          <a:spcPct val="115000"/>
                        </a:lnSpc>
                        <a:spcBef>
                          <a:spcPts val="0"/>
                        </a:spcBef>
                        <a:spcAft>
                          <a:spcPts val="1000"/>
                        </a:spcAft>
                        <a:buFont typeface="+mj-lt"/>
                        <a:buAutoNum type="arabicPeriod"/>
                        <a:tabLst>
                          <a:tab pos="1371600" algn="l"/>
                        </a:tabLst>
                      </a:pPr>
                      <a:r>
                        <a:rPr lang="en-US" sz="2000" dirty="0">
                          <a:effectLst/>
                          <a:latin typeface="Arial"/>
                          <a:ea typeface="Times New Roman"/>
                          <a:cs typeface="Times New Roman"/>
                        </a:rPr>
                        <a:t>one who is a spectator of anything, e.g. of a contest</a:t>
                      </a:r>
                      <a:endParaRPr lang="en-US" sz="2000" dirty="0">
                        <a:effectLst/>
                        <a:latin typeface="Calibri"/>
                        <a:ea typeface="Calibri"/>
                        <a:cs typeface="Times New Roman"/>
                      </a:endParaRPr>
                    </a:p>
                    <a:p>
                      <a:pPr marL="742950" marR="0" lvl="1" indent="-285750">
                        <a:lnSpc>
                          <a:spcPct val="115000"/>
                        </a:lnSpc>
                        <a:spcBef>
                          <a:spcPts val="0"/>
                        </a:spcBef>
                        <a:spcAft>
                          <a:spcPts val="1000"/>
                        </a:spcAft>
                        <a:buFont typeface="+mj-lt"/>
                        <a:buAutoNum type="alphaLcPeriod"/>
                        <a:tabLst>
                          <a:tab pos="914400" algn="l"/>
                        </a:tabLst>
                      </a:pPr>
                      <a:r>
                        <a:rPr lang="en-US" sz="2000" dirty="0">
                          <a:effectLst/>
                          <a:latin typeface="Arial"/>
                          <a:ea typeface="Times New Roman"/>
                          <a:cs typeface="Times New Roman"/>
                        </a:rPr>
                        <a:t>in an ethical sense</a:t>
                      </a:r>
                      <a:endParaRPr lang="en-US" sz="2000" dirty="0">
                        <a:effectLst/>
                        <a:latin typeface="Calibri"/>
                        <a:ea typeface="Calibri"/>
                        <a:cs typeface="Times New Roman"/>
                      </a:endParaRPr>
                    </a:p>
                    <a:p>
                      <a:pPr marL="1143000" marR="0" lvl="2" indent="-228600">
                        <a:lnSpc>
                          <a:spcPct val="115000"/>
                        </a:lnSpc>
                        <a:spcBef>
                          <a:spcPts val="0"/>
                        </a:spcBef>
                        <a:spcAft>
                          <a:spcPts val="1000"/>
                        </a:spcAft>
                        <a:buFont typeface="+mj-lt"/>
                        <a:buAutoNum type="arabicPeriod"/>
                        <a:tabLst>
                          <a:tab pos="1371600" algn="l"/>
                        </a:tabLst>
                      </a:pPr>
                      <a:r>
                        <a:rPr lang="en-US" sz="2000" dirty="0">
                          <a:effectLst/>
                          <a:latin typeface="Arial"/>
                          <a:ea typeface="Times New Roman"/>
                          <a:cs typeface="Times New Roman"/>
                        </a:rPr>
                        <a:t>those who after his example have proved the strength and genuineness of their faith in Christ by undergoing a violent death (martyr)</a:t>
                      </a:r>
                      <a:endParaRPr lang="en-US" sz="2000" dirty="0">
                        <a:effectLst/>
                        <a:latin typeface="Calibri"/>
                        <a:ea typeface="Calibri"/>
                        <a:cs typeface="Times New Roman"/>
                      </a:endParaRPr>
                    </a:p>
                  </a:txBody>
                  <a:tcPr marL="9525" marR="9525" marT="9525" marB="9525">
                    <a:lnL>
                      <a:noFill/>
                    </a:lnL>
                    <a:lnR>
                      <a:noFill/>
                    </a:lnR>
                    <a:lnT>
                      <a:noFill/>
                    </a:lnT>
                    <a:lnB>
                      <a:noFill/>
                    </a:lnB>
                    <a:solidFill>
                      <a:srgbClr val="FFFFF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4056892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Definition</a:t>
            </a:r>
            <a:endParaRPr lang="en-US" dirty="0"/>
          </a:p>
        </p:txBody>
      </p:sp>
      <p:sp>
        <p:nvSpPr>
          <p:cNvPr id="3" name="Content Placeholder 2"/>
          <p:cNvSpPr>
            <a:spLocks noGrp="1"/>
          </p:cNvSpPr>
          <p:nvPr>
            <p:ph idx="1"/>
          </p:nvPr>
        </p:nvSpPr>
        <p:spPr>
          <a:xfrm>
            <a:off x="457200" y="1600200"/>
            <a:ext cx="7620000" cy="1828800"/>
          </a:xfrm>
        </p:spPr>
        <p:txBody>
          <a:bodyPr>
            <a:normAutofit/>
          </a:bodyPr>
          <a:lstStyle/>
          <a:p>
            <a:pPr marL="114300" indent="0">
              <a:buNone/>
            </a:pPr>
            <a:r>
              <a:rPr lang="en-US" sz="3000" dirty="0" smtClean="0"/>
              <a:t>From Vine’s Expository Dictionary:</a:t>
            </a:r>
          </a:p>
          <a:p>
            <a:pPr marL="114300" indent="0">
              <a:buNone/>
            </a:pPr>
            <a:r>
              <a:rPr lang="en-US" sz="3000" dirty="0"/>
              <a:t>“one who has seen, heard or knows; to observe”</a:t>
            </a:r>
            <a:endParaRPr lang="en-US" sz="3000" dirty="0"/>
          </a:p>
        </p:txBody>
      </p:sp>
      <p:sp>
        <p:nvSpPr>
          <p:cNvPr id="4" name="TextBox 3"/>
          <p:cNvSpPr txBox="1"/>
          <p:nvPr/>
        </p:nvSpPr>
        <p:spPr>
          <a:xfrm>
            <a:off x="457200" y="3505200"/>
            <a:ext cx="7543800" cy="1938992"/>
          </a:xfrm>
          <a:prstGeom prst="rect">
            <a:avLst/>
          </a:prstGeom>
          <a:solidFill>
            <a:schemeClr val="accent2"/>
          </a:solidFill>
        </p:spPr>
        <p:txBody>
          <a:bodyPr wrap="square" rtlCol="0">
            <a:spAutoFit/>
          </a:bodyPr>
          <a:lstStyle/>
          <a:p>
            <a:r>
              <a:rPr lang="en-US" sz="3000" dirty="0" smtClean="0"/>
              <a:t>The Biblical definition for 33 New Testament references to “</a:t>
            </a:r>
            <a:r>
              <a:rPr lang="en-US" sz="3000" i="1" dirty="0" smtClean="0"/>
              <a:t>witness</a:t>
            </a:r>
            <a:r>
              <a:rPr lang="en-US" sz="3000" dirty="0" smtClean="0"/>
              <a:t>” is that of an eyewitness who observed with their own eyes a particular event.</a:t>
            </a:r>
            <a:endParaRPr lang="en-US" sz="3000" dirty="0"/>
          </a:p>
        </p:txBody>
      </p:sp>
    </p:spTree>
    <p:extLst>
      <p:ext uri="{BB962C8B-B14F-4D97-AF65-F5344CB8AC3E}">
        <p14:creationId xmlns:p14="http://schemas.microsoft.com/office/powerpoint/2010/main" val="116811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676400"/>
          </a:xfrm>
        </p:spPr>
        <p:txBody>
          <a:bodyPr/>
          <a:lstStyle/>
          <a:p>
            <a:r>
              <a:rPr lang="en-US" sz="3800" u="sng" dirty="0"/>
              <a:t>2) Can we be a witness today in the Biblical sense</a:t>
            </a:r>
            <a:r>
              <a:rPr lang="en-US" sz="3800" u="sng" dirty="0" smtClean="0"/>
              <a:t>?</a:t>
            </a:r>
            <a:endParaRPr lang="en-US" sz="3800" dirty="0"/>
          </a:p>
        </p:txBody>
      </p:sp>
      <p:sp>
        <p:nvSpPr>
          <p:cNvPr id="3" name="Content Placeholder 2"/>
          <p:cNvSpPr>
            <a:spLocks noGrp="1"/>
          </p:cNvSpPr>
          <p:nvPr>
            <p:ph idx="1"/>
          </p:nvPr>
        </p:nvSpPr>
        <p:spPr>
          <a:xfrm>
            <a:off x="457200" y="1828800"/>
            <a:ext cx="7620000" cy="4343400"/>
          </a:xfrm>
        </p:spPr>
        <p:txBody>
          <a:bodyPr/>
          <a:lstStyle/>
          <a:p>
            <a:pPr marL="114300" indent="0">
              <a:buNone/>
            </a:pPr>
            <a:r>
              <a:rPr lang="en-US" sz="3000" dirty="0" smtClean="0"/>
              <a:t>Let us consider the following times the word was used in the Scriptures.</a:t>
            </a:r>
          </a:p>
          <a:p>
            <a:pPr marL="114300" indent="0">
              <a:buNone/>
            </a:pPr>
            <a:endParaRPr lang="en-US" sz="3000" dirty="0"/>
          </a:p>
          <a:p>
            <a:pPr marL="114300" indent="0">
              <a:buNone/>
            </a:pPr>
            <a:r>
              <a:rPr lang="en-US" sz="3000" dirty="0" smtClean="0"/>
              <a:t>Luke 24:46-48</a:t>
            </a:r>
            <a:endParaRPr lang="en-US" sz="3000" dirty="0"/>
          </a:p>
          <a:p>
            <a:pPr marL="114300" indent="0">
              <a:buNone/>
            </a:pPr>
            <a:r>
              <a:rPr lang="en-US" sz="3000" dirty="0"/>
              <a:t>Acts 2:32</a:t>
            </a:r>
          </a:p>
          <a:p>
            <a:pPr marL="114300" indent="0">
              <a:buNone/>
            </a:pPr>
            <a:r>
              <a:rPr lang="en-US" sz="3000" dirty="0" smtClean="0"/>
              <a:t>Acts </a:t>
            </a:r>
            <a:r>
              <a:rPr lang="en-US" sz="3000" dirty="0"/>
              <a:t>5:30-32</a:t>
            </a:r>
          </a:p>
          <a:p>
            <a:pPr marL="114300" indent="0">
              <a:buNone/>
            </a:pPr>
            <a:r>
              <a:rPr lang="en-US" sz="3000" dirty="0" smtClean="0"/>
              <a:t>1 </a:t>
            </a:r>
            <a:r>
              <a:rPr lang="en-US" sz="3000" dirty="0"/>
              <a:t>Peter 5:1</a:t>
            </a:r>
          </a:p>
          <a:p>
            <a:endParaRPr lang="en-US" dirty="0"/>
          </a:p>
        </p:txBody>
      </p:sp>
    </p:spTree>
    <p:extLst>
      <p:ext uri="{BB962C8B-B14F-4D97-AF65-F5344CB8AC3E}">
        <p14:creationId xmlns:p14="http://schemas.microsoft.com/office/powerpoint/2010/main" val="1299861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24:46-48</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Then He said to them, “Thus it is written, and thus it was necessary for the Christ to suffer and to </a:t>
            </a:r>
            <a:r>
              <a:rPr lang="en-US" sz="3200" dirty="0" smtClean="0"/>
              <a:t>rise</a:t>
            </a:r>
            <a:r>
              <a:rPr lang="en-US" sz="3200" baseline="30000" dirty="0"/>
              <a:t> </a:t>
            </a:r>
            <a:r>
              <a:rPr lang="en-US" sz="3200" dirty="0" smtClean="0"/>
              <a:t>from </a:t>
            </a:r>
            <a:r>
              <a:rPr lang="en-US" sz="3200" dirty="0"/>
              <a:t>the dead the third day, </a:t>
            </a:r>
            <a:r>
              <a:rPr lang="en-US" sz="3200" b="1" baseline="30000" dirty="0"/>
              <a:t>47 </a:t>
            </a:r>
            <a:r>
              <a:rPr lang="en-US" sz="3200" dirty="0"/>
              <a:t>and that repentance and remission of sins should be preached in His name to all nations, beginning at Jerusalem. </a:t>
            </a:r>
            <a:r>
              <a:rPr lang="en-US" sz="3200" b="1" baseline="30000" dirty="0"/>
              <a:t>48 </a:t>
            </a:r>
            <a:r>
              <a:rPr lang="en-US" sz="3200" dirty="0"/>
              <a:t>And you are </a:t>
            </a:r>
            <a:r>
              <a:rPr lang="en-US" sz="3200" b="1" u="sng" dirty="0"/>
              <a:t>witnesses</a:t>
            </a:r>
            <a:r>
              <a:rPr lang="en-US" sz="3200" dirty="0"/>
              <a:t> of these things. </a:t>
            </a:r>
            <a:endParaRPr lang="en-US" sz="3200" dirty="0"/>
          </a:p>
        </p:txBody>
      </p:sp>
    </p:spTree>
    <p:extLst>
      <p:ext uri="{BB962C8B-B14F-4D97-AF65-F5344CB8AC3E}">
        <p14:creationId xmlns:p14="http://schemas.microsoft.com/office/powerpoint/2010/main" val="32145296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2496</TotalTime>
  <Words>812</Words>
  <Application>Microsoft Office PowerPoint</Application>
  <PresentationFormat>On-screen Show (4:3)</PresentationFormat>
  <Paragraphs>86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Witness for Christ?</vt:lpstr>
      <vt:lpstr>5 QUESTIONS TO ANSWER</vt:lpstr>
      <vt:lpstr>PowerPoint Presentation</vt:lpstr>
      <vt:lpstr>1)  Is “saved by grace” taught in the Bible? </vt:lpstr>
      <vt:lpstr>Ephesians 2:4-5</vt:lpstr>
      <vt:lpstr>PowerPoint Presentation</vt:lpstr>
      <vt:lpstr>Biblical Definition</vt:lpstr>
      <vt:lpstr>2) Can we be a witness today in the Biblical sense?</vt:lpstr>
      <vt:lpstr>Luke 24:46-48</vt:lpstr>
      <vt:lpstr>Acts 2:32</vt:lpstr>
      <vt:lpstr>Acts 5:30-32</vt:lpstr>
      <vt:lpstr>1 Peter 5:1</vt:lpstr>
      <vt:lpstr>What about the Apostle Paul?</vt:lpstr>
      <vt:lpstr>1 Corinthians 15:1</vt:lpstr>
      <vt:lpstr>3)  Is it wrong to tell others what Christianity has done for us?</vt:lpstr>
      <vt:lpstr>1 Peter 3:15</vt:lpstr>
      <vt:lpstr>KEY VERSE:  2 Corinthians 4:5</vt:lpstr>
      <vt:lpstr>From Evangelist Rick Martin</vt:lpstr>
      <vt:lpstr>4)  Is there a difference between being spiritual and emotional?</vt:lpstr>
      <vt:lpstr>Matthew 7:21-23</vt:lpstr>
      <vt:lpstr>Witness or Paid Testimony?</vt:lpstr>
      <vt:lpstr>5)  What does Jude have to do with this?</vt:lpstr>
      <vt:lpstr>Common Salvation</vt:lpstr>
      <vt:lpstr>Romans 10:14-15</vt:lpstr>
      <vt:lpstr>Galatians 3:27-28</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239</cp:revision>
  <cp:lastPrinted>2016-08-14T13:26:36Z</cp:lastPrinted>
  <dcterms:created xsi:type="dcterms:W3CDTF">2006-08-16T00:00:00Z</dcterms:created>
  <dcterms:modified xsi:type="dcterms:W3CDTF">2017-03-18T20:55:36Z</dcterms:modified>
</cp:coreProperties>
</file>