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9"/>
  </p:handoutMasterIdLst>
  <p:sldIdLst>
    <p:sldId id="279" r:id="rId2"/>
    <p:sldId id="280" r:id="rId3"/>
    <p:sldId id="289" r:id="rId4"/>
    <p:sldId id="283" r:id="rId5"/>
    <p:sldId id="285" r:id="rId6"/>
    <p:sldId id="286" r:id="rId7"/>
    <p:sldId id="291" r:id="rId8"/>
    <p:sldId id="292" r:id="rId9"/>
    <p:sldId id="293" r:id="rId10"/>
    <p:sldId id="295" r:id="rId11"/>
    <p:sldId id="296" r:id="rId12"/>
    <p:sldId id="299" r:id="rId13"/>
    <p:sldId id="303" r:id="rId14"/>
    <p:sldId id="304" r:id="rId15"/>
    <p:sldId id="305" r:id="rId16"/>
    <p:sldId id="306" r:id="rId17"/>
    <p:sldId id="307" r:id="rId18"/>
    <p:sldId id="309" r:id="rId19"/>
    <p:sldId id="311" r:id="rId20"/>
    <p:sldId id="312" r:id="rId21"/>
    <p:sldId id="314" r:id="rId22"/>
    <p:sldId id="316" r:id="rId23"/>
    <p:sldId id="317" r:id="rId24"/>
    <p:sldId id="318" r:id="rId25"/>
    <p:sldId id="319" r:id="rId26"/>
    <p:sldId id="320" r:id="rId27"/>
    <p:sldId id="321" r:id="rId28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C59F-00F6-444E-939E-448808CF51A0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6553"/>
            <a:ext cx="2971800" cy="4656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9A03B-9214-43C6-8A1A-C57488E837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5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drules.net/library/strongs2b/gre592.htm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543800" cy="2060575"/>
          </a:xfrm>
        </p:spPr>
        <p:txBody>
          <a:bodyPr/>
          <a:lstStyle/>
          <a:p>
            <a:pPr algn="ctr"/>
            <a:r>
              <a:rPr lang="en-US" dirty="0" smtClean="0"/>
              <a:t>You Only Stumble When You Walk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4114800"/>
            <a:ext cx="6400800" cy="685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Jude 24-25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05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Viewpoints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352800" cy="609600"/>
          </a:xfr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 smtClean="0"/>
              <a:t>ANTINOMIANISM</a:t>
            </a:r>
            <a:endParaRPr lang="en-US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800600" y="1600200"/>
            <a:ext cx="2133600" cy="6096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en-US" sz="3200" dirty="0" smtClean="0"/>
              <a:t>LEGALISM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462278"/>
            <a:ext cx="3429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Christians are under no obligation to obey the laws of morals or ethics since they have been saved.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4800600" y="3462278"/>
            <a:ext cx="2895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Salvation comes through obedience to a code of law</a:t>
            </a:r>
            <a:endParaRPr lang="en-US" sz="3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343400" y="1600200"/>
            <a:ext cx="0" cy="472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2362200"/>
            <a:ext cx="3352800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WITHOUT LAW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2368943"/>
            <a:ext cx="2133600" cy="55399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WITH LAW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4048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/>
      <p:bldP spid="6" grpId="0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6:1-2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What shall we say then? Shall we continue in sin that grace may abound? </a:t>
            </a:r>
            <a:r>
              <a:rPr lang="en-US" sz="3000" baseline="30000" dirty="0"/>
              <a:t>2 </a:t>
            </a:r>
            <a:r>
              <a:rPr lang="en-US" sz="3000" dirty="0"/>
              <a:t>Certainly not! How shall we who died to sin live any longer in it? </a:t>
            </a:r>
          </a:p>
        </p:txBody>
      </p:sp>
    </p:spTree>
    <p:extLst>
      <p:ext uri="{BB962C8B-B14F-4D97-AF65-F5344CB8AC3E}">
        <p14:creationId xmlns:p14="http://schemas.microsoft.com/office/powerpoint/2010/main" val="140788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EXAMPLES OF FALSE TEACHERS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133600"/>
          </a:xfrm>
        </p:spPr>
        <p:txBody>
          <a:bodyPr>
            <a:normAutofit/>
          </a:bodyPr>
          <a:lstStyle/>
          <a:p>
            <a:pPr marL="571500" indent="-457200">
              <a:buAutoNum type="arabicPeriod"/>
            </a:pPr>
            <a:r>
              <a:rPr lang="en-US" sz="3000" dirty="0" smtClean="0"/>
              <a:t>SODOM &amp; GOMORRAH = </a:t>
            </a:r>
            <a:r>
              <a:rPr lang="en-US" sz="3000" b="1" dirty="0" smtClean="0">
                <a:solidFill>
                  <a:srgbClr val="C00000"/>
                </a:solidFill>
              </a:rPr>
              <a:t>IMMORALITY</a:t>
            </a:r>
          </a:p>
          <a:p>
            <a:pPr marL="571500" indent="-457200">
              <a:buAutoNum type="arabicPeriod"/>
            </a:pPr>
            <a:r>
              <a:rPr lang="en-US" sz="3000" dirty="0" smtClean="0"/>
              <a:t>ISRAELITES IN THE WILDERNESS = </a:t>
            </a:r>
            <a:r>
              <a:rPr lang="en-US" sz="3000" b="1" dirty="0" smtClean="0">
                <a:solidFill>
                  <a:srgbClr val="C00000"/>
                </a:solidFill>
              </a:rPr>
              <a:t>DISBELIEF</a:t>
            </a:r>
          </a:p>
          <a:p>
            <a:pPr marL="571500" indent="-457200">
              <a:buAutoNum type="arabicPeriod"/>
            </a:pPr>
            <a:r>
              <a:rPr lang="en-US" sz="3000" dirty="0" smtClean="0"/>
              <a:t>REBELLIOUS ANGELS = </a:t>
            </a:r>
            <a:r>
              <a:rPr lang="en-US" sz="3000" b="1" dirty="0" smtClean="0">
                <a:solidFill>
                  <a:srgbClr val="C00000"/>
                </a:solidFill>
              </a:rPr>
              <a:t>DISCONTENTMENT</a:t>
            </a:r>
            <a:endParaRPr lang="en-US" sz="30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191000"/>
            <a:ext cx="7620000" cy="206210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Remember the purpose of the writing of Jude – these attributes describe false teachers!</a:t>
            </a:r>
          </a:p>
          <a:p>
            <a:r>
              <a:rPr lang="en-US" sz="3200" b="1" dirty="0" smtClean="0">
                <a:solidFill>
                  <a:srgbClr val="C00000"/>
                </a:solidFill>
              </a:rPr>
              <a:t>IMMORALITY, DISBLIEF, DISCONTMENT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8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Errors of the Dreamers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7620000" cy="4800600"/>
          </a:xfrm>
        </p:spPr>
        <p:txBody>
          <a:bodyPr/>
          <a:lstStyle/>
          <a:p>
            <a:pPr>
              <a:buNone/>
            </a:pPr>
            <a:r>
              <a:rPr lang="en-US" sz="3000" dirty="0" smtClean="0"/>
              <a:t>1)</a:t>
            </a:r>
            <a:r>
              <a:rPr lang="en-US" sz="3000" dirty="0"/>
              <a:t> </a:t>
            </a:r>
            <a:r>
              <a:rPr lang="en-US" sz="3000" dirty="0" smtClean="0"/>
              <a:t> Defile the Flesh</a:t>
            </a:r>
          </a:p>
          <a:p>
            <a:pPr>
              <a:buNone/>
            </a:pPr>
            <a:r>
              <a:rPr lang="en-US" sz="3000" dirty="0" smtClean="0"/>
              <a:t>2)  Reject Authority</a:t>
            </a:r>
          </a:p>
          <a:p>
            <a:pPr>
              <a:buNone/>
            </a:pPr>
            <a:r>
              <a:rPr lang="en-US" sz="3000" dirty="0" smtClean="0"/>
              <a:t>3)  Speak Evil of Dignitaries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24400" y="2819400"/>
            <a:ext cx="3657600" cy="52322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Israel in the wilderness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724400" y="2209800"/>
            <a:ext cx="3657600" cy="5232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Rebellious Angels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1600200"/>
            <a:ext cx="3657600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Sodom and Gomorrah</a:t>
            </a:r>
            <a:endParaRPr lang="en-US" sz="28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33400" y="3581400"/>
            <a:ext cx="7696200" cy="0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57200" y="4038600"/>
            <a:ext cx="76962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Likewise, the dreamers (false teachers) were showing the same traits as the previous examples given by Jude.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6099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100" dirty="0" smtClean="0"/>
              <a:t>Interpreting Difficult Passages</a:t>
            </a:r>
            <a:endParaRPr lang="en-US" sz="4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8382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marL="114300" indent="0" algn="ctr">
              <a:buNone/>
            </a:pPr>
            <a:r>
              <a:rPr lang="en-US" sz="4000" b="1" dirty="0" smtClean="0"/>
              <a:t>BIBLICAL-HISTORICAL METHOD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972812"/>
            <a:ext cx="7620000" cy="304698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First</a:t>
            </a:r>
            <a:r>
              <a:rPr lang="en-US" sz="3200" dirty="0" smtClean="0"/>
              <a:t>, we should consider Biblical references or allusions in the passage.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Second</a:t>
            </a:r>
            <a:r>
              <a:rPr lang="en-US" sz="3200" dirty="0" smtClean="0"/>
              <a:t>, we should consider the historical setting of the intended audience.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smtClean="0"/>
              <a:t>Then and only then, </a:t>
            </a:r>
            <a:r>
              <a:rPr lang="en-US" sz="3200" dirty="0" smtClean="0"/>
              <a:t>should we think “outside-of-the-box”.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1484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Legend from Jude’s Day</a:t>
            </a:r>
            <a:r>
              <a:rPr lang="en-US" dirty="0" smtClean="0"/>
              <a:t>:  </a:t>
            </a:r>
            <a:br>
              <a:rPr lang="en-US" dirty="0" smtClean="0"/>
            </a:br>
            <a:r>
              <a:rPr lang="en-US" sz="4000" dirty="0" smtClean="0"/>
              <a:t>The Assumption of Moses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Several commentators attribute this quote to a now lost book known as “The Assumption of Moses”, as quoted by Origen, Clement and </a:t>
            </a:r>
            <a:r>
              <a:rPr lang="en-US" sz="3200" dirty="0" err="1" smtClean="0"/>
              <a:t>Didymus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Did Jude believe in this uninspired book?</a:t>
            </a:r>
          </a:p>
          <a:p>
            <a:r>
              <a:rPr lang="en-US" sz="3200" dirty="0" smtClean="0"/>
              <a:t>Should the book of Jude even be in the Bible?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4854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401762"/>
          </a:xfrm>
        </p:spPr>
        <p:txBody>
          <a:bodyPr/>
          <a:lstStyle/>
          <a:p>
            <a:r>
              <a:rPr lang="en-US" dirty="0" smtClean="0"/>
              <a:t>Q:  Is quoting from a historical, non-Biblical source allowed?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620000" cy="838200"/>
          </a:xfrm>
        </p:spPr>
        <p:txBody>
          <a:bodyPr>
            <a:noAutofit/>
          </a:bodyPr>
          <a:lstStyle/>
          <a:p>
            <a:pPr marL="114300" indent="0">
              <a:buNone/>
            </a:pPr>
            <a:r>
              <a:rPr lang="en-US" sz="4600" dirty="0" smtClean="0"/>
              <a:t>A:  Apparently, yes.</a:t>
            </a:r>
            <a:endParaRPr lang="en-US" sz="46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3119497"/>
            <a:ext cx="7315200" cy="206210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Quoting from such a source does not mean that the entire book is true, but at least part of it is.  We do this quite often from the pulpit today!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4209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Juxtaposition of all accounts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2209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In an attempt to make a point about the danger of rejecting authority and speaking evil of dignitaries, Jude most likely drew on the prior knowledge of his audience.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04800" y="3810000"/>
            <a:ext cx="8077200" cy="24006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The digression of the lineage of </a:t>
            </a:r>
            <a:r>
              <a:rPr lang="en-US" sz="3000" dirty="0" err="1" smtClean="0"/>
              <a:t>Jeshua</a:t>
            </a:r>
            <a:endParaRPr lang="en-US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The vision of Zechariah concerning </a:t>
            </a:r>
            <a:r>
              <a:rPr lang="en-US" sz="3000" dirty="0" err="1" smtClean="0"/>
              <a:t>Jeshua</a:t>
            </a:r>
            <a:endParaRPr lang="en-US" sz="3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/>
              <a:t>The account of the dispute of Michael, the Devil and the body of Moses that was well-known in the days of Jude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204041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“But these speak evil of…”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000" dirty="0" smtClean="0"/>
              <a:t>From the American Standard Version:</a:t>
            </a:r>
          </a:p>
          <a:p>
            <a:pPr marL="114300" indent="0">
              <a:buNone/>
            </a:pPr>
            <a:r>
              <a:rPr lang="en-US" sz="3000" dirty="0" smtClean="0"/>
              <a:t>"</a:t>
            </a:r>
            <a:r>
              <a:rPr lang="en-US" sz="3000" dirty="0"/>
              <a:t>But these rail at whatsoever things they know not".  </a:t>
            </a:r>
            <a:endParaRPr lang="en-US" sz="3000" dirty="0" smtClean="0"/>
          </a:p>
          <a:p>
            <a:pPr marL="114300" indent="0">
              <a:buNone/>
            </a:pPr>
            <a:endParaRPr lang="en-US" sz="3000" dirty="0" smtClean="0"/>
          </a:p>
          <a:p>
            <a:pPr marL="114300" indent="0">
              <a:buNone/>
            </a:pPr>
            <a:r>
              <a:rPr lang="en-US" sz="3000" dirty="0" smtClean="0"/>
              <a:t>‘Rail’ is from the Greek word “</a:t>
            </a:r>
            <a:r>
              <a:rPr lang="en-US" sz="3000" dirty="0" err="1" smtClean="0"/>
              <a:t>blasphemo</a:t>
            </a:r>
            <a:r>
              <a:rPr lang="en-US" sz="3000" dirty="0" smtClean="0"/>
              <a:t>”, which means to defame or speak impiously.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Their hateful words were not based on any first hand knowledge, but rather built upon lies and misinformation.</a:t>
            </a: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96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Can a Christian Question Authority?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 smtClean="0"/>
              <a:t>I would say “Yes!”, so long as we….</a:t>
            </a:r>
          </a:p>
          <a:p>
            <a:r>
              <a:rPr lang="en-US" sz="3200" dirty="0" smtClean="0"/>
              <a:t>1) Have a gentle, quiet disposition</a:t>
            </a:r>
          </a:p>
          <a:p>
            <a:r>
              <a:rPr lang="en-US" sz="3200" dirty="0" smtClean="0"/>
              <a:t>2) Respectfully discuss, never rail </a:t>
            </a:r>
            <a:r>
              <a:rPr lang="en-US" sz="3200" dirty="0" smtClean="0"/>
              <a:t>or </a:t>
            </a:r>
            <a:r>
              <a:rPr lang="en-US" sz="3200" dirty="0" smtClean="0"/>
              <a:t>revile</a:t>
            </a:r>
          </a:p>
          <a:p>
            <a:r>
              <a:rPr lang="en-US" sz="3200" dirty="0" smtClean="0"/>
              <a:t>3) Have all facts checked and verified</a:t>
            </a:r>
          </a:p>
          <a:p>
            <a:r>
              <a:rPr lang="en-US" sz="3200" dirty="0" smtClean="0"/>
              <a:t>4) Try to understand the other position</a:t>
            </a:r>
          </a:p>
          <a:p>
            <a:r>
              <a:rPr lang="en-US" sz="3200" dirty="0" smtClean="0"/>
              <a:t>5) Maintain Christian values always – even if </a:t>
            </a:r>
            <a:r>
              <a:rPr lang="en-US" sz="3200" dirty="0" smtClean="0"/>
              <a:t>we lose </a:t>
            </a:r>
            <a:r>
              <a:rPr lang="en-US" sz="3200" smtClean="0"/>
              <a:t>the argument!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52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 24-25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200" dirty="0"/>
              <a:t>Now to Him who is able to keep </a:t>
            </a:r>
            <a:r>
              <a:rPr lang="en-US" sz="3200" dirty="0" smtClean="0"/>
              <a:t>you</a:t>
            </a:r>
            <a:r>
              <a:rPr lang="en-US" sz="3200" baseline="30000" dirty="0"/>
              <a:t> </a:t>
            </a:r>
            <a:r>
              <a:rPr lang="en-US" sz="3200" dirty="0" smtClean="0"/>
              <a:t>from stumbling, And </a:t>
            </a:r>
            <a:r>
              <a:rPr lang="en-US" sz="3200" dirty="0"/>
              <a:t>to present you faultless</a:t>
            </a:r>
            <a:br>
              <a:rPr lang="en-US" sz="3200" dirty="0"/>
            </a:br>
            <a:r>
              <a:rPr lang="en-US" sz="3200" dirty="0"/>
              <a:t>Before the presence of His glory with exceeding </a:t>
            </a:r>
            <a:r>
              <a:rPr lang="en-US" sz="3200" dirty="0" smtClean="0"/>
              <a:t>joy, </a:t>
            </a:r>
            <a:r>
              <a:rPr lang="en-US" sz="3200" baseline="30000" dirty="0" smtClean="0"/>
              <a:t>25</a:t>
            </a:r>
            <a:r>
              <a:rPr lang="en-US" sz="3200" baseline="30000" dirty="0"/>
              <a:t> </a:t>
            </a:r>
            <a:r>
              <a:rPr lang="en-US" sz="3200" dirty="0"/>
              <a:t>To God our Savior</a:t>
            </a:r>
            <a:r>
              <a:rPr lang="en-US" sz="3200" dirty="0" smtClean="0"/>
              <a:t>,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Who alone is </a:t>
            </a:r>
            <a:r>
              <a:rPr lang="en-US" sz="3200" dirty="0" smtClean="0"/>
              <a:t>wise, Be </a:t>
            </a:r>
            <a:r>
              <a:rPr lang="en-US" sz="3200" dirty="0"/>
              <a:t>glory and majesty,</a:t>
            </a:r>
            <a:br>
              <a:rPr lang="en-US" sz="3200" dirty="0"/>
            </a:br>
            <a:r>
              <a:rPr lang="en-US" sz="3200" dirty="0"/>
              <a:t>Dominion and </a:t>
            </a:r>
            <a:r>
              <a:rPr lang="en-US" sz="3200" dirty="0" smtClean="0"/>
              <a:t>power, Both </a:t>
            </a:r>
            <a:r>
              <a:rPr lang="en-US" sz="3200" dirty="0"/>
              <a:t>now and forever.</a:t>
            </a:r>
            <a:br>
              <a:rPr lang="en-US" sz="3200" dirty="0"/>
            </a:br>
            <a:r>
              <a:rPr lang="en-US" sz="3200" dirty="0"/>
              <a:t>Amen.</a:t>
            </a:r>
          </a:p>
        </p:txBody>
      </p:sp>
    </p:spTree>
    <p:extLst>
      <p:ext uri="{BB962C8B-B14F-4D97-AF65-F5344CB8AC3E}">
        <p14:creationId xmlns:p14="http://schemas.microsoft.com/office/powerpoint/2010/main" val="42920088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77200" cy="1143000"/>
          </a:xfrm>
        </p:spPr>
        <p:txBody>
          <a:bodyPr/>
          <a:lstStyle/>
          <a:p>
            <a:r>
              <a:rPr lang="en-US" sz="4200" dirty="0" smtClean="0"/>
              <a:t>3 Old Testament Examples of Failure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1981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1.  Gone in the way of </a:t>
            </a:r>
            <a:r>
              <a:rPr lang="en-US" sz="3000" b="1" dirty="0" smtClean="0">
                <a:solidFill>
                  <a:srgbClr val="C00000"/>
                </a:solidFill>
              </a:rPr>
              <a:t>Cain</a:t>
            </a:r>
          </a:p>
          <a:p>
            <a:pPr marL="114300" indent="0">
              <a:buNone/>
            </a:pPr>
            <a:r>
              <a:rPr lang="en-US" sz="3000" dirty="0" smtClean="0"/>
              <a:t>2.  Run greedily in the error of </a:t>
            </a:r>
            <a:r>
              <a:rPr lang="en-US" sz="3000" b="1" dirty="0" smtClean="0">
                <a:solidFill>
                  <a:srgbClr val="C00000"/>
                </a:solidFill>
              </a:rPr>
              <a:t>Balaam</a:t>
            </a:r>
            <a:r>
              <a:rPr lang="en-US" sz="3000" dirty="0" smtClean="0"/>
              <a:t> for profit</a:t>
            </a:r>
          </a:p>
          <a:p>
            <a:pPr marL="114300" indent="0">
              <a:buNone/>
            </a:pPr>
            <a:r>
              <a:rPr lang="en-US" sz="3000" dirty="0" smtClean="0"/>
              <a:t>3.  Perished in the rebellion of </a:t>
            </a:r>
            <a:r>
              <a:rPr lang="en-US" sz="3000" b="1" dirty="0" err="1" smtClean="0">
                <a:solidFill>
                  <a:srgbClr val="C00000"/>
                </a:solidFill>
              </a:rPr>
              <a:t>Korah</a:t>
            </a:r>
            <a:endParaRPr lang="en-US" sz="3000" b="1" dirty="0" smtClean="0">
              <a:solidFill>
                <a:srgbClr val="C00000"/>
              </a:solidFill>
            </a:endParaRP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9947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191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Six Metaphors of Ineffective Leaders:</a:t>
            </a:r>
          </a:p>
          <a:p>
            <a:r>
              <a:rPr lang="en-US" sz="3000" dirty="0" smtClean="0"/>
              <a:t>1)  Hidden spots</a:t>
            </a:r>
          </a:p>
          <a:p>
            <a:r>
              <a:rPr lang="en-US" sz="3000" dirty="0" smtClean="0"/>
              <a:t>2)  Selfish shepherds</a:t>
            </a:r>
          </a:p>
          <a:p>
            <a:r>
              <a:rPr lang="en-US" sz="3000" dirty="0" smtClean="0"/>
              <a:t>3)  Rainless clouds</a:t>
            </a:r>
          </a:p>
          <a:p>
            <a:r>
              <a:rPr lang="en-US" sz="3000" dirty="0" smtClean="0"/>
              <a:t>4)  Fruitless trees</a:t>
            </a:r>
          </a:p>
          <a:p>
            <a:r>
              <a:rPr lang="en-US" sz="3000" dirty="0" smtClean="0"/>
              <a:t>5)  Raging waves</a:t>
            </a:r>
          </a:p>
          <a:p>
            <a:r>
              <a:rPr lang="en-US" sz="3000" dirty="0" smtClean="0"/>
              <a:t>6)  Wandering stars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54063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1143000"/>
          </a:xfrm>
        </p:spPr>
        <p:txBody>
          <a:bodyPr/>
          <a:lstStyle/>
          <a:p>
            <a:r>
              <a:rPr lang="en-US" dirty="0" smtClean="0"/>
              <a:t>Judgment of the Ungodly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620000" cy="2514600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571500" indent="-457200">
              <a:buAutoNum type="arabicParenR"/>
            </a:pPr>
            <a:r>
              <a:rPr lang="en-US" sz="3200" dirty="0" smtClean="0"/>
              <a:t>The ungodly people</a:t>
            </a:r>
          </a:p>
          <a:p>
            <a:pPr marL="571500" indent="-457200">
              <a:buAutoNum type="arabicParenR"/>
            </a:pPr>
            <a:r>
              <a:rPr lang="en-US" sz="3200" dirty="0" smtClean="0"/>
              <a:t>The ungodly things they do</a:t>
            </a:r>
          </a:p>
          <a:p>
            <a:pPr marL="571500" indent="-457200">
              <a:buAutoNum type="arabicParenR"/>
            </a:pPr>
            <a:r>
              <a:rPr lang="en-US" sz="3200" dirty="0" smtClean="0"/>
              <a:t>The ungodly way they do it</a:t>
            </a:r>
          </a:p>
          <a:p>
            <a:pPr marL="571500" indent="-457200">
              <a:buAutoNum type="arabicParenR"/>
            </a:pPr>
            <a:r>
              <a:rPr lang="en-US" sz="3200" dirty="0" smtClean="0"/>
              <a:t>The ungodly things that they say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3962400"/>
            <a:ext cx="7772400" cy="240065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For certain </a:t>
            </a:r>
            <a:r>
              <a:rPr lang="en-US" sz="3000" dirty="0"/>
              <a:t>men have crept in unnoticed, who long ago were marked out for this condemnation, </a:t>
            </a:r>
            <a:r>
              <a:rPr lang="en-US" sz="3000" b="1" u="sng" dirty="0"/>
              <a:t>ungodly men</a:t>
            </a:r>
            <a:r>
              <a:rPr lang="en-US" sz="3000" dirty="0"/>
              <a:t>, who turn the grace of our God into lewdness and deny the only Lord </a:t>
            </a:r>
            <a:r>
              <a:rPr lang="en-US" sz="3000" dirty="0" smtClean="0"/>
              <a:t>God</a:t>
            </a:r>
            <a:r>
              <a:rPr lang="en-US" sz="3000" baseline="30000" dirty="0"/>
              <a:t> </a:t>
            </a:r>
            <a:r>
              <a:rPr lang="en-US" sz="3000" dirty="0" smtClean="0"/>
              <a:t>and </a:t>
            </a:r>
            <a:r>
              <a:rPr lang="en-US" sz="3000" dirty="0"/>
              <a:t>our Lord Jesus Christ</a:t>
            </a:r>
            <a:r>
              <a:rPr lang="en-US" sz="3000" dirty="0" smtClean="0"/>
              <a:t>. (Jude 4)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299721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is Consistent!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200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ungodly of the pre-flood days</a:t>
            </a:r>
          </a:p>
          <a:p>
            <a:r>
              <a:rPr lang="en-US" sz="3000" dirty="0" smtClean="0"/>
              <a:t>The ungodly in the wilderness</a:t>
            </a:r>
          </a:p>
          <a:p>
            <a:r>
              <a:rPr lang="en-US" sz="3000" dirty="0" smtClean="0"/>
              <a:t>The ungodly in Sodom and Gomorrah</a:t>
            </a:r>
          </a:p>
          <a:p>
            <a:r>
              <a:rPr lang="en-US" sz="3000" dirty="0" smtClean="0"/>
              <a:t>The ungodly followers of </a:t>
            </a:r>
            <a:r>
              <a:rPr lang="en-US" sz="3000" dirty="0" err="1" smtClean="0"/>
              <a:t>Korah</a:t>
            </a:r>
            <a:endParaRPr lang="en-US" sz="3000" dirty="0" smtClean="0"/>
          </a:p>
          <a:p>
            <a:r>
              <a:rPr lang="en-US" sz="3000" dirty="0" smtClean="0"/>
              <a:t>The ungodly found in the church during the days of Jude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018782"/>
            <a:ext cx="7620000" cy="107721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Judgment will fall on all those that are ungodly!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1405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7696200" cy="1143000"/>
          </a:xfrm>
        </p:spPr>
        <p:txBody>
          <a:bodyPr/>
          <a:lstStyle/>
          <a:p>
            <a:r>
              <a:rPr lang="en-US" sz="4800" dirty="0" smtClean="0"/>
              <a:t>“Who </a:t>
            </a:r>
            <a:r>
              <a:rPr lang="en-US" sz="4800" dirty="0"/>
              <a:t>cause </a:t>
            </a:r>
            <a:r>
              <a:rPr lang="en-US" sz="4800" b="1" dirty="0" smtClean="0"/>
              <a:t>divisions</a:t>
            </a:r>
            <a:r>
              <a:rPr lang="en-US" sz="4800" dirty="0" smtClean="0"/>
              <a:t>…”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7620000" cy="22860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Greek Word</a:t>
            </a:r>
            <a:r>
              <a:rPr lang="en-US" sz="3000" dirty="0"/>
              <a:t>: </a:t>
            </a:r>
            <a:r>
              <a:rPr lang="en-US" sz="3000" i="1" dirty="0" err="1"/>
              <a:t>apodiorizw</a:t>
            </a:r>
            <a:endParaRPr lang="en-US" sz="3000" i="1" dirty="0"/>
          </a:p>
          <a:p>
            <a:pPr marL="114300" indent="0">
              <a:buNone/>
            </a:pPr>
            <a:r>
              <a:rPr lang="en-US" sz="3000" dirty="0" err="1" smtClean="0"/>
              <a:t>Strongs</a:t>
            </a:r>
            <a:r>
              <a:rPr lang="en-US" sz="3000" dirty="0" smtClean="0"/>
              <a:t> </a:t>
            </a:r>
            <a:r>
              <a:rPr lang="en-US" sz="3000" dirty="0"/>
              <a:t>Number: </a:t>
            </a:r>
            <a:r>
              <a:rPr lang="en-US" sz="3000" dirty="0">
                <a:hlinkClick r:id="rId2"/>
              </a:rPr>
              <a:t>G592</a:t>
            </a: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Original:</a:t>
            </a:r>
            <a:r>
              <a:rPr lang="en-US" sz="3000" dirty="0"/>
              <a:t> </a:t>
            </a:r>
            <a:r>
              <a:rPr lang="en-US" sz="3000" dirty="0" smtClean="0"/>
              <a:t> to </a:t>
            </a:r>
            <a:r>
              <a:rPr lang="en-US" sz="3000" dirty="0"/>
              <a:t>disjoin (</a:t>
            </a:r>
            <a:r>
              <a:rPr lang="en-US" sz="3000" dirty="0" smtClean="0"/>
              <a:t>by a </a:t>
            </a:r>
            <a:r>
              <a:rPr lang="en-US" sz="3000" dirty="0"/>
              <a:t>boundary, </a:t>
            </a:r>
            <a:r>
              <a:rPr lang="en-US" sz="3000" dirty="0" smtClean="0"/>
              <a:t>figuratively): separate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657600"/>
            <a:ext cx="7620000" cy="1477328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The image is given of someone “drawing a line in the sand” for the purpose of dividing the congregation into factions.</a:t>
            </a:r>
            <a:endParaRPr lang="en-US" sz="3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287328"/>
            <a:ext cx="7620000" cy="55399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Why?  Because they </a:t>
            </a:r>
            <a:r>
              <a:rPr lang="en-US" sz="3000" b="1" i="1" dirty="0" smtClean="0"/>
              <a:t>had not the Spirit</a:t>
            </a:r>
            <a:r>
              <a:rPr lang="en-US" sz="3000" dirty="0" smtClean="0"/>
              <a:t>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941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Jude’s Christian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810000"/>
          </a:xfrm>
        </p:spPr>
        <p:txBody>
          <a:bodyPr>
            <a:normAutofit/>
          </a:bodyPr>
          <a:lstStyle/>
          <a:p>
            <a:pPr marL="628650" indent="-514350">
              <a:buAutoNum type="arabicPeriod"/>
            </a:pPr>
            <a:r>
              <a:rPr lang="en-US" sz="3000" dirty="0" smtClean="0"/>
              <a:t>Build yourselves up in your most holy faith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Praying in the Holy Spirit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Keep yourselves in the Love of God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Look for mercy of Jesus Christ</a:t>
            </a:r>
          </a:p>
          <a:p>
            <a:pPr marL="628650" indent="-514350">
              <a:buAutoNum type="arabicPeriod"/>
            </a:pPr>
            <a:r>
              <a:rPr lang="en-US" sz="3000" dirty="0" smtClean="0"/>
              <a:t>Use discernment in dealing with those in error.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1461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Only Stumble….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14300" indent="0">
              <a:buNone/>
            </a:pPr>
            <a:r>
              <a:rPr lang="en-US" sz="3000" dirty="0" smtClean="0"/>
              <a:t>…when you walk or run.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You do not stumble when you are asleep.</a:t>
            </a:r>
          </a:p>
          <a:p>
            <a:pPr marL="114300" indent="0">
              <a:buNone/>
            </a:pPr>
            <a:r>
              <a:rPr lang="en-US" sz="3000" dirty="0" smtClean="0"/>
              <a:t>You do not stumble when you are sitting.</a:t>
            </a:r>
          </a:p>
          <a:p>
            <a:pPr marL="114300" indent="0">
              <a:buNone/>
            </a:pPr>
            <a:endParaRPr lang="en-US" sz="3000" dirty="0"/>
          </a:p>
          <a:p>
            <a:pPr marL="114300" indent="0">
              <a:buNone/>
            </a:pPr>
            <a:r>
              <a:rPr lang="en-US" sz="3000" dirty="0" smtClean="0"/>
              <a:t>Jude’s admonition is to keep moving forward despite the difficulties.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9717551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Hebrews 12:1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Therefore we also, since we are surrounded by so great a cloud of witnesses, let us lay aside every weight, and the sin which so easily ensnares </a:t>
            </a:r>
            <a:r>
              <a:rPr lang="en-US" sz="3200" i="1" dirty="0"/>
              <a:t>us,</a:t>
            </a:r>
            <a:r>
              <a:rPr lang="en-US" sz="3200" dirty="0"/>
              <a:t> and let us </a:t>
            </a:r>
            <a:r>
              <a:rPr lang="en-US" sz="3200" b="1" dirty="0">
                <a:solidFill>
                  <a:srgbClr val="C00000"/>
                </a:solidFill>
              </a:rPr>
              <a:t>run</a:t>
            </a:r>
            <a:r>
              <a:rPr lang="en-US" sz="3200" dirty="0"/>
              <a:t> with endurance the race that is set before </a:t>
            </a:r>
            <a:r>
              <a:rPr lang="en-US" sz="3200" dirty="0" smtClean="0"/>
              <a:t>us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72774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089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457200">
              <a:buAutoNum type="arabicParenR"/>
            </a:pPr>
            <a:r>
              <a:rPr lang="en-US" sz="3000" dirty="0" smtClean="0"/>
              <a:t>Who wrote the book of Jude?</a:t>
            </a:r>
          </a:p>
          <a:p>
            <a:pPr marL="571500" indent="-457200">
              <a:buAutoNum type="arabicParenR"/>
            </a:pPr>
            <a:r>
              <a:rPr lang="en-US" sz="3000" dirty="0" smtClean="0"/>
              <a:t>When was the book written?</a:t>
            </a:r>
          </a:p>
          <a:p>
            <a:pPr marL="571500" indent="-457200">
              <a:buAutoNum type="arabicParenR"/>
            </a:pPr>
            <a:r>
              <a:rPr lang="en-US" sz="3000" dirty="0" smtClean="0"/>
              <a:t>What was the purpose of the book?</a:t>
            </a:r>
          </a:p>
        </p:txBody>
      </p:sp>
    </p:spTree>
    <p:extLst>
      <p:ext uri="{BB962C8B-B14F-4D97-AF65-F5344CB8AC3E}">
        <p14:creationId xmlns:p14="http://schemas.microsoft.com/office/powerpoint/2010/main" val="219312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 book was most likely written by Jude, the half-brother of Jesus Christ.</a:t>
            </a:r>
          </a:p>
          <a:p>
            <a:r>
              <a:rPr lang="en-US" sz="3000" dirty="0" smtClean="0"/>
              <a:t>The book was most likely written after 2 Peter, which would date after AD 60.</a:t>
            </a:r>
          </a:p>
          <a:p>
            <a:r>
              <a:rPr lang="en-US" sz="3000" dirty="0" smtClean="0"/>
              <a:t>It is possible the book was written much later, possibly after AD 90, near the time of he writing of Revelation.</a:t>
            </a:r>
          </a:p>
          <a:p>
            <a:r>
              <a:rPr lang="en-US" sz="3000" dirty="0" smtClean="0"/>
              <a:t>The book is written in response to false teachers having entered the church.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6491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“Contend Earnestly”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7772400" cy="48006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Intense, determined struggle to uphold the truth</a:t>
            </a:r>
          </a:p>
          <a:p>
            <a:r>
              <a:rPr lang="en-US" sz="3000" dirty="0" smtClean="0"/>
              <a:t>Expose false teachers and their dangerous doctrines</a:t>
            </a:r>
          </a:p>
          <a:p>
            <a:r>
              <a:rPr lang="en-US" sz="3000" dirty="0" smtClean="0"/>
              <a:t>From the same Greek word that we translate “agonize” – it was serious business!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15234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“Crept in unnoticed”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50520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US" sz="3000" dirty="0" smtClean="0"/>
              <a:t>(2 Peter 2:1)</a:t>
            </a:r>
          </a:p>
          <a:p>
            <a:pPr marL="114300" indent="0">
              <a:buNone/>
            </a:pPr>
            <a:r>
              <a:rPr lang="en-US" sz="3200" dirty="0"/>
              <a:t> But there were also false prophets among the people, even as there </a:t>
            </a:r>
            <a:r>
              <a:rPr lang="en-US" sz="3200" b="1" dirty="0">
                <a:solidFill>
                  <a:srgbClr val="C00000"/>
                </a:solidFill>
              </a:rPr>
              <a:t>will be </a:t>
            </a:r>
            <a:r>
              <a:rPr lang="en-US" sz="3200" dirty="0"/>
              <a:t>false teachers among you, who </a:t>
            </a:r>
            <a:r>
              <a:rPr lang="en-US" sz="3200" b="1" dirty="0">
                <a:solidFill>
                  <a:srgbClr val="C00000"/>
                </a:solidFill>
              </a:rPr>
              <a:t>will secretly bring in</a:t>
            </a:r>
            <a:r>
              <a:rPr lang="en-US" sz="3200" dirty="0"/>
              <a:t> destructive heresies, even denying the Lord who bought them, </a:t>
            </a:r>
            <a:r>
              <a:rPr lang="en-US" sz="3200" i="1" dirty="0"/>
              <a:t>and</a:t>
            </a:r>
            <a:r>
              <a:rPr lang="en-US" sz="3200" dirty="0"/>
              <a:t> bring on themselves swift destruction. </a:t>
            </a:r>
            <a:endParaRPr lang="en-US" b="1" dirty="0" smtClean="0"/>
          </a:p>
          <a:p>
            <a:pPr marL="114300" indent="0">
              <a:buNone/>
            </a:pPr>
            <a:endParaRPr lang="en-US" b="1" dirty="0" smtClean="0"/>
          </a:p>
          <a:p>
            <a:pPr marL="114300" indent="0">
              <a:buNone/>
            </a:pP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334000"/>
            <a:ext cx="7620000" cy="553998"/>
          </a:xfrm>
          <a:prstGeom prst="rect">
            <a:avLst/>
          </a:prstGeom>
          <a:solidFill>
            <a:schemeClr val="accent2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Peter prophesied about it, and Jude reported it!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65986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7:15-16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aseline="30000" dirty="0"/>
              <a:t> </a:t>
            </a:r>
            <a:r>
              <a:rPr lang="en-US" sz="3000" dirty="0"/>
              <a:t>“Beware of false prophets, who come to you in sheep’s clothing, but inwardly they are ravenous wolves. </a:t>
            </a:r>
            <a:r>
              <a:rPr lang="en-US" sz="3000" baseline="30000" dirty="0"/>
              <a:t>16 </a:t>
            </a:r>
            <a:r>
              <a:rPr lang="en-US" sz="3000" dirty="0"/>
              <a:t>You will know them by their fruits. </a:t>
            </a:r>
          </a:p>
        </p:txBody>
      </p:sp>
    </p:spTree>
    <p:extLst>
      <p:ext uri="{BB962C8B-B14F-4D97-AF65-F5344CB8AC3E}">
        <p14:creationId xmlns:p14="http://schemas.microsoft.com/office/powerpoint/2010/main" val="340794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“Grace of our God”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They would change or pervert the grace of God</a:t>
            </a:r>
          </a:p>
          <a:p>
            <a:r>
              <a:rPr lang="en-US" sz="3000" b="1" dirty="0" smtClean="0">
                <a:solidFill>
                  <a:srgbClr val="C00000"/>
                </a:solidFill>
              </a:rPr>
              <a:t>Antinomianism</a:t>
            </a:r>
            <a:r>
              <a:rPr lang="en-US" sz="3000" dirty="0"/>
              <a:t>.  The word </a:t>
            </a:r>
            <a:r>
              <a:rPr lang="en-US" sz="3000" dirty="0" smtClean="0"/>
              <a:t>means “against law” – word used during the time of Luther</a:t>
            </a:r>
          </a:p>
          <a:p>
            <a:r>
              <a:rPr lang="en-US" sz="3000" dirty="0" smtClean="0"/>
              <a:t>Basically </a:t>
            </a:r>
            <a:r>
              <a:rPr lang="en-US" sz="3000" dirty="0"/>
              <a:t>it held the view  that Christians are exempt from the demands of the law of Christ by reason of their reliance upon divine grace alone for salvation.</a:t>
            </a:r>
            <a:r>
              <a:rPr lang="en-US" sz="3000" b="1" dirty="0"/>
              <a:t> </a:t>
            </a:r>
            <a:r>
              <a:rPr lang="en-US" sz="3000" b="1" dirty="0" smtClean="0"/>
              <a:t>(Perseverance of the Saints)</a:t>
            </a:r>
            <a:endParaRPr lang="en-US" sz="3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66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2483</TotalTime>
  <Words>989</Words>
  <Application>Microsoft Office PowerPoint</Application>
  <PresentationFormat>On-screen Show (4:3)</PresentationFormat>
  <Paragraphs>128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Adjacency</vt:lpstr>
      <vt:lpstr>You Only Stumble When You Walk</vt:lpstr>
      <vt:lpstr>Jude 24-25</vt:lpstr>
      <vt:lpstr>PowerPoint Presentation</vt:lpstr>
      <vt:lpstr>QUESTIONS</vt:lpstr>
      <vt:lpstr>ANSWERS</vt:lpstr>
      <vt:lpstr>“Contend Earnestly”</vt:lpstr>
      <vt:lpstr>“Crept in unnoticed”</vt:lpstr>
      <vt:lpstr>Matthew 7:15-16</vt:lpstr>
      <vt:lpstr>“Grace of our God”</vt:lpstr>
      <vt:lpstr>Two Viewpoints</vt:lpstr>
      <vt:lpstr>Romans 6:1-2</vt:lpstr>
      <vt:lpstr>EXAMPLES OF FALSE TEACHERS</vt:lpstr>
      <vt:lpstr>3 Errors of the Dreamers</vt:lpstr>
      <vt:lpstr>Interpreting Difficult Passages</vt:lpstr>
      <vt:lpstr>Legend from Jude’s Day:   The Assumption of Moses</vt:lpstr>
      <vt:lpstr>Q:  Is quoting from a historical, non-Biblical source allowed?</vt:lpstr>
      <vt:lpstr>Juxtaposition of all accounts</vt:lpstr>
      <vt:lpstr>“But these speak evil of…”</vt:lpstr>
      <vt:lpstr>Can a Christian Question Authority?</vt:lpstr>
      <vt:lpstr>3 Old Testament Examples of Failure</vt:lpstr>
      <vt:lpstr>Conclusion</vt:lpstr>
      <vt:lpstr>Judgment of the Ungodly</vt:lpstr>
      <vt:lpstr>God is Consistent!</vt:lpstr>
      <vt:lpstr>“Who cause divisions…”</vt:lpstr>
      <vt:lpstr>Jude’s Christian Advice</vt:lpstr>
      <vt:lpstr>You Only Stumble….</vt:lpstr>
      <vt:lpstr>Hebrews 12:1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Morrison</dc:creator>
  <cp:lastModifiedBy>Bryan Morrison</cp:lastModifiedBy>
  <cp:revision>237</cp:revision>
  <cp:lastPrinted>2016-08-14T13:26:36Z</cp:lastPrinted>
  <dcterms:created xsi:type="dcterms:W3CDTF">2006-08-16T00:00:00Z</dcterms:created>
  <dcterms:modified xsi:type="dcterms:W3CDTF">2019-01-01T04:54:47Z</dcterms:modified>
</cp:coreProperties>
</file>